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6" r:id="rId3"/>
    <p:sldId id="258" r:id="rId4"/>
    <p:sldId id="270" r:id="rId5"/>
    <p:sldId id="269" r:id="rId6"/>
    <p:sldId id="268" r:id="rId7"/>
    <p:sldId id="267" r:id="rId8"/>
    <p:sldId id="284" r:id="rId9"/>
    <p:sldId id="273" r:id="rId10"/>
    <p:sldId id="282"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24" autoAdjust="0"/>
  </p:normalViewPr>
  <p:slideViewPr>
    <p:cSldViewPr>
      <p:cViewPr varScale="1">
        <p:scale>
          <a:sx n="65" d="100"/>
          <a:sy n="65" d="100"/>
        </p:scale>
        <p:origin x="-1446" y="-108"/>
      </p:cViewPr>
      <p:guideLst>
        <p:guide orient="horz" pos="2160"/>
        <p:guide pos="2880"/>
      </p:guideLst>
    </p:cSldViewPr>
  </p:slideViewPr>
  <p:outlineViewPr>
    <p:cViewPr>
      <p:scale>
        <a:sx n="33" d="100"/>
        <a:sy n="33" d="100"/>
      </p:scale>
      <p:origin x="0" y="126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37EE45-5A0B-4EBB-AD2A-C2915640122C}" type="datetimeFigureOut">
              <a:rPr lang="en-US" smtClean="0"/>
              <a:pPr/>
              <a:t>8/24/2020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FE54993-D116-4547-AFC6-112A1AD3D01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43A65EE-8077-41C3-A3C0-F69DF2D4F08F}" type="datetime1">
              <a:rPr lang="en-US" smtClean="0"/>
              <a:pPr/>
              <a:t>8/24/2020</a:t>
            </a:fld>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51574C-DBF7-4491-B093-320680288CC6}" type="datetime1">
              <a:rPr lang="en-US" smtClean="0"/>
              <a:pPr/>
              <a:t>8/24/2020</a:t>
            </a:fld>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4373BF-F35B-40CF-8BC8-0AC721C26667}" type="datetime1">
              <a:rPr lang="en-US" smtClean="0"/>
              <a:pPr/>
              <a:t>8/24/2020</a:t>
            </a:fld>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2F19B5C-C896-4BD1-9238-D042077B95EF}" type="datetime1">
              <a:rPr lang="en-US" smtClean="0"/>
              <a:pPr/>
              <a:t>8/24/2020</a:t>
            </a:fld>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9D35C52-FFB2-4D28-80B5-810DF1577954}" type="datetime1">
              <a:rPr lang="en-US" smtClean="0"/>
              <a:pPr/>
              <a:t>8/24/2020</a:t>
            </a:fld>
            <a:endParaRPr lang="en-US"/>
          </a:p>
        </p:txBody>
      </p:sp>
      <p:sp>
        <p:nvSpPr>
          <p:cNvPr id="5" name="Footer Placeholder 4"/>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6" name="Slide Number Placeholder 5"/>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848DDF-2169-4C3F-9F8D-109F52F66CDA}" type="datetime1">
              <a:rPr lang="en-US" smtClean="0"/>
              <a:pPr/>
              <a:t>8/24/2020</a:t>
            </a:fld>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EF39B28-C607-4107-A9BC-AE7F444686B6}" type="datetime1">
              <a:rPr lang="en-US" smtClean="0"/>
              <a:pPr/>
              <a:t>8/24/2020</a:t>
            </a:fld>
            <a:endParaRPr lang="en-US"/>
          </a:p>
        </p:txBody>
      </p:sp>
      <p:sp>
        <p:nvSpPr>
          <p:cNvPr id="8" name="Footer Placeholder 7"/>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9" name="Slide Number Placeholder 8"/>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80C5378-2543-40D5-ACFB-38ABCCB420E8}" type="datetime1">
              <a:rPr lang="en-US" smtClean="0"/>
              <a:pPr/>
              <a:t>8/24/2020</a:t>
            </a:fld>
            <a:endParaRPr lang="en-US"/>
          </a:p>
        </p:txBody>
      </p:sp>
      <p:sp>
        <p:nvSpPr>
          <p:cNvPr id="4" name="Footer Placeholder 3"/>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5" name="Slide Number Placeholder 4"/>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FE9384-B740-4713-B44A-8AD404F4B6F9}" type="datetime1">
              <a:rPr lang="en-US" smtClean="0"/>
              <a:pPr/>
              <a:t>8/24/2020</a:t>
            </a:fld>
            <a:endParaRPr lang="en-US"/>
          </a:p>
        </p:txBody>
      </p:sp>
      <p:sp>
        <p:nvSpPr>
          <p:cNvPr id="3" name="Footer Placeholder 2"/>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4" name="Slide Number Placeholder 3"/>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10D57F-F41A-42A6-BB63-CBCF72278169}" type="datetime1">
              <a:rPr lang="en-US" smtClean="0"/>
              <a:pPr/>
              <a:t>8/24/2020</a:t>
            </a:fld>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1CBAEA-E415-477C-92EB-FA56F7A0C326}" type="datetime1">
              <a:rPr lang="en-US" smtClean="0"/>
              <a:pPr/>
              <a:t>8/24/2020</a:t>
            </a:fld>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
        <p:nvSpPr>
          <p:cNvPr id="7" name="Slide Number Placeholder 6"/>
          <p:cNvSpPr>
            <a:spLocks noGrp="1"/>
          </p:cNvSpPr>
          <p:nvPr>
            <p:ph type="sldNum" sz="quarter" idx="12"/>
          </p:nvPr>
        </p:nvSpPr>
        <p:spPr/>
        <p:txBody>
          <a:bodyPr/>
          <a:lstStyle/>
          <a:p>
            <a:fld id="{C31F3510-1F61-45F7-AEEB-1456BB98EDD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1AA95-A365-4D29-BD53-548ADE458AB2}" type="datetime1">
              <a:rPr lang="en-US" smtClean="0"/>
              <a:pPr/>
              <a:t>8/24/2020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SNS DESIGN THINKERS/ Dr.SNSRCAS / CS / 18UCS810-Mobile Application Development/UNIT-2/ Ms R.SARANYA</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1F3510-1F61-45F7-AEEB-1456BB98EDD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tutlane.com/tutorial/android/android-intents-implicit-explicit"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developer.android.com/guide/topics/manifest/intent-filter-element" TargetMode="Externa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13824" y="182880"/>
            <a:ext cx="861536" cy="1087120"/>
          </a:xfrm>
          <a:prstGeom prst="rect">
            <a:avLst/>
          </a:prstGeom>
        </p:spPr>
      </p:pic>
      <p:sp>
        <p:nvSpPr>
          <p:cNvPr id="2" name="Title 1"/>
          <p:cNvSpPr>
            <a:spLocks noGrp="1"/>
          </p:cNvSpPr>
          <p:nvPr>
            <p:ph type="ctrTitle"/>
          </p:nvPr>
        </p:nvSpPr>
        <p:spPr>
          <a:xfrm>
            <a:off x="974884" y="182880"/>
            <a:ext cx="7276148" cy="2387600"/>
          </a:xfrm>
        </p:spPr>
        <p:txBody>
          <a:bodyPr>
            <a:noAutofit/>
          </a:bodyPr>
          <a:lstStyle/>
          <a:p>
            <a:pPr marL="0" indent="0"/>
            <a:r>
              <a:rPr lang="en-US" sz="2800" b="1" dirty="0">
                <a:solidFill>
                  <a:srgbClr val="020301"/>
                </a:solidFill>
                <a:latin typeface="Cambria" panose="02040503050406030204"/>
                <a:ea typeface="Cambria" panose="02040503050406030204"/>
                <a:cs typeface="Cambria" panose="02040503050406030204"/>
                <a:sym typeface="Cambria" panose="02040503050406030204"/>
              </a:rPr>
              <a:t>Dr.SNS RAJALAKSHMI COLLEGE OF ARTS AND SCIENCE</a:t>
            </a:r>
            <a:r>
              <a:rPr lang="en-US" sz="32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32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(AUTONOMOUS)</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COIMBATORE-641049</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Accredited by NAAC(Cycle III) with “A+” Grade</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err="1">
                <a:solidFill>
                  <a:srgbClr val="020301"/>
                </a:solidFill>
                <a:latin typeface="Cambria" panose="02040503050406030204"/>
                <a:ea typeface="Cambria" panose="02040503050406030204"/>
                <a:cs typeface="Cambria" panose="02040503050406030204"/>
                <a:sym typeface="Cambria" panose="02040503050406030204"/>
              </a:rPr>
              <a:t>Recognised</a:t>
            </a:r>
            <a:r>
              <a:rPr lang="en-US" sz="1800" b="1" dirty="0">
                <a:solidFill>
                  <a:srgbClr val="020301"/>
                </a:solidFill>
                <a:latin typeface="Cambria" panose="02040503050406030204"/>
                <a:ea typeface="Cambria" panose="02040503050406030204"/>
                <a:cs typeface="Cambria" panose="02040503050406030204"/>
                <a:sym typeface="Cambria" panose="02040503050406030204"/>
              </a:rPr>
              <a:t> by UGC, Approved by AICTE, New Delhi and</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r>
              <a:rPr lang="en-US" sz="1800" b="1" dirty="0">
                <a:solidFill>
                  <a:srgbClr val="020301"/>
                </a:solidFill>
                <a:latin typeface="Cambria" panose="02040503050406030204"/>
                <a:ea typeface="Cambria" panose="02040503050406030204"/>
                <a:cs typeface="Cambria" panose="02040503050406030204"/>
                <a:sym typeface="Cambria" panose="02040503050406030204"/>
              </a:rPr>
              <a:t>Affiliated to Bharathiar University, Coimbatore.</a:t>
            </a:r>
            <a: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t/>
            </a:r>
            <a:br>
              <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rPr>
            </a:br>
            <a:endParaRPr lang="en-US" sz="18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3" name="Subtitle 2"/>
          <p:cNvSpPr>
            <a:spLocks noGrp="1"/>
          </p:cNvSpPr>
          <p:nvPr>
            <p:ph type="subTitle" idx="1"/>
          </p:nvPr>
        </p:nvSpPr>
        <p:spPr>
          <a:xfrm>
            <a:off x="1053465" y="2570480"/>
            <a:ext cx="6858000" cy="431800"/>
          </a:xfrm>
        </p:spPr>
        <p:txBody>
          <a:bodyPr>
            <a:noAutofit/>
          </a:bodyPr>
          <a:lstStyle/>
          <a:p>
            <a:r>
              <a:rPr lang="en-US" b="1" dirty="0">
                <a:solidFill>
                  <a:srgbClr val="020301"/>
                </a:solidFill>
                <a:latin typeface="Cambria" panose="02040503050406030204"/>
                <a:ea typeface="Cambria" panose="02040503050406030204"/>
                <a:cs typeface="Cambria" panose="02040503050406030204"/>
                <a:sym typeface="Cambria" panose="02040503050406030204"/>
              </a:rPr>
              <a:t>DEPARTMENT OF COMPUTER SCIENCE</a:t>
            </a:r>
          </a:p>
        </p:txBody>
      </p:sp>
      <p:pic>
        <p:nvPicPr>
          <p:cNvPr id="7" name="Google Shape;169;p1"/>
          <p:cNvPicPr preferRelativeResize="0"/>
          <p:nvPr/>
        </p:nvPicPr>
        <p:blipFill rotWithShape="1">
          <a:blip r:embed="rId3" cstate="print"/>
          <a:srcRect/>
          <a:stretch>
            <a:fillRect/>
          </a:stretch>
        </p:blipFill>
        <p:spPr>
          <a:xfrm>
            <a:off x="8153400" y="228600"/>
            <a:ext cx="733425" cy="842010"/>
          </a:xfrm>
          <a:prstGeom prst="rect">
            <a:avLst/>
          </a:prstGeom>
          <a:noFill/>
          <a:ln>
            <a:noFill/>
          </a:ln>
        </p:spPr>
      </p:pic>
      <p:sp>
        <p:nvSpPr>
          <p:cNvPr id="8" name="Text Box 7"/>
          <p:cNvSpPr txBox="1"/>
          <p:nvPr/>
        </p:nvSpPr>
        <p:spPr>
          <a:xfrm>
            <a:off x="381001" y="3581400"/>
            <a:ext cx="7870032" cy="1938992"/>
          </a:xfrm>
          <a:prstGeom prst="rect">
            <a:avLst/>
          </a:prstGeom>
          <a:noFill/>
        </p:spPr>
        <p:txBody>
          <a:bodyPr wrap="square" rtlCol="0">
            <a:spAutoFit/>
          </a:bodyPr>
          <a:lstStyle/>
          <a:p>
            <a:pPr marL="0" marR="0" lvl="0" indent="0" algn="ctr" rtl="0">
              <a:spcBef>
                <a:spcPts val="0"/>
              </a:spcBef>
              <a:spcAft>
                <a:spcPts val="0"/>
              </a:spcAft>
              <a:buNone/>
            </a:pPr>
            <a:r>
              <a:rPr lang="en-US" sz="2400" b="1" dirty="0" smtClean="0">
                <a:solidFill>
                  <a:srgbClr val="020301"/>
                </a:solidFill>
                <a:latin typeface="Cambria" panose="02040503050406030204"/>
                <a:ea typeface="Cambria" panose="02040503050406030204"/>
                <a:cs typeface="Cambria" panose="02040503050406030204"/>
                <a:sym typeface="Cambria" panose="02040503050406030204"/>
              </a:rPr>
              <a:t>18UCS810: MOBILE APPLICATION DEVELOPMENT(Blended)</a:t>
            </a:r>
            <a:endParaRPr lang="en-US" sz="24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pPr marL="0" marR="0" lvl="0" indent="0" algn="ctr" rtl="0">
              <a:spcBef>
                <a:spcPts val="0"/>
              </a:spcBef>
              <a:spcAft>
                <a:spcPts val="0"/>
              </a:spcAft>
              <a:buNone/>
            </a:pPr>
            <a:endParaRPr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pPr marL="0" marR="0" lvl="0" indent="0" algn="ctr" rtl="0">
              <a:spcBef>
                <a:spcPts val="0"/>
              </a:spcBef>
              <a:spcAft>
                <a:spcPts val="0"/>
              </a:spcAft>
              <a:buNone/>
            </a:pPr>
            <a:r>
              <a:rPr lang="en-US" sz="2400" dirty="0" smtClean="0">
                <a:solidFill>
                  <a:srgbClr val="020301"/>
                </a:solidFill>
                <a:latin typeface="Cambria" panose="02040503050406030204"/>
                <a:ea typeface="Cambria" panose="02040503050406030204"/>
                <a:cs typeface="Cambria" panose="02040503050406030204"/>
                <a:sym typeface="Cambria" panose="02040503050406030204"/>
              </a:rPr>
              <a:t>III </a:t>
            </a:r>
            <a:r>
              <a:rPr lang="en-US" sz="2400" dirty="0">
                <a:solidFill>
                  <a:srgbClr val="020301"/>
                </a:solidFill>
                <a:latin typeface="Cambria" panose="02040503050406030204"/>
                <a:ea typeface="Cambria" panose="02040503050406030204"/>
                <a:cs typeface="Cambria" panose="02040503050406030204"/>
                <a:sym typeface="Cambria" panose="02040503050406030204"/>
              </a:rPr>
              <a:t>YEAR - </a:t>
            </a:r>
            <a:r>
              <a:rPr lang="en-US" sz="2400" dirty="0" smtClean="0">
                <a:solidFill>
                  <a:srgbClr val="020301"/>
                </a:solidFill>
                <a:latin typeface="Cambria" panose="02040503050406030204"/>
                <a:ea typeface="Cambria" panose="02040503050406030204"/>
                <a:cs typeface="Cambria" panose="02040503050406030204"/>
                <a:sym typeface="Cambria" panose="02040503050406030204"/>
              </a:rPr>
              <a:t>V </a:t>
            </a:r>
            <a:r>
              <a:rPr lang="en-US" sz="2400" dirty="0">
                <a:solidFill>
                  <a:srgbClr val="020301"/>
                </a:solidFill>
                <a:latin typeface="Cambria" panose="02040503050406030204"/>
                <a:ea typeface="Cambria" panose="02040503050406030204"/>
                <a:cs typeface="Cambria" panose="02040503050406030204"/>
                <a:sym typeface="Cambria" panose="02040503050406030204"/>
              </a:rPr>
              <a:t>SEM</a:t>
            </a:r>
            <a:endParaRPr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a:p>
            <a:endParaRPr lang="en-US" sz="2400" b="0"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5" name="Text Box 4"/>
          <p:cNvSpPr txBox="1"/>
          <p:nvPr/>
        </p:nvSpPr>
        <p:spPr>
          <a:xfrm>
            <a:off x="914400" y="5533391"/>
            <a:ext cx="7315200" cy="598049"/>
          </a:xfrm>
          <a:prstGeom prst="rect">
            <a:avLst/>
          </a:prstGeom>
          <a:noFill/>
        </p:spPr>
        <p:txBody>
          <a:bodyPr wrap="square" rtlCol="0" anchor="t">
            <a:spAutoFit/>
          </a:bodyPr>
          <a:lstStyle/>
          <a:p>
            <a:pPr marL="0" marR="0" lvl="0" indent="0" algn="ctr" rtl="0">
              <a:lnSpc>
                <a:spcPct val="150000"/>
              </a:lnSpc>
              <a:spcBef>
                <a:spcPts val="0"/>
              </a:spcBef>
              <a:spcAft>
                <a:spcPts val="0"/>
              </a:spcAft>
              <a:buNone/>
            </a:pPr>
            <a:r>
              <a:rPr lang="en-US" b="1" dirty="0">
                <a:solidFill>
                  <a:srgbClr val="FF0000"/>
                </a:solidFill>
                <a:latin typeface="Cambria" panose="02040503050406030204"/>
                <a:ea typeface="Cambria" panose="02040503050406030204"/>
                <a:cs typeface="Cambria" panose="02040503050406030204"/>
                <a:sym typeface="Cambria" panose="02040503050406030204"/>
              </a:rPr>
              <a:t> </a:t>
            </a:r>
            <a:r>
              <a:rPr lang="en-US" sz="2000" b="1" dirty="0">
                <a:solidFill>
                  <a:schemeClr val="dk1"/>
                </a:solidFill>
                <a:latin typeface="Cambria" panose="02040503050406030204"/>
                <a:ea typeface="Cambria" panose="02040503050406030204"/>
                <a:cs typeface="Cambria" panose="02040503050406030204"/>
                <a:sym typeface="Cambria" panose="02040503050406030204"/>
              </a:rPr>
              <a:t>TOPIC  – </a:t>
            </a:r>
            <a:r>
              <a:rPr lang="en-US" sz="2500" b="1" dirty="0" smtClean="0">
                <a:solidFill>
                  <a:schemeClr val="dk1"/>
                </a:solidFill>
                <a:latin typeface="Cambria" panose="02040503050406030204"/>
                <a:ea typeface="Cambria" panose="02040503050406030204"/>
                <a:cs typeface="Cambria" panose="02040503050406030204"/>
                <a:sym typeface="Cambria" panose="02040503050406030204"/>
              </a:rPr>
              <a:t>Intent Filters</a:t>
            </a:r>
            <a:endParaRPr lang="en-US" sz="2500" b="1" dirty="0">
              <a:solidFill>
                <a:schemeClr val="dk1"/>
              </a:solidFill>
              <a:latin typeface="Cambria" panose="02040503050406030204"/>
              <a:ea typeface="Cambria" panose="02040503050406030204"/>
              <a:cs typeface="Cambria" panose="02040503050406030204"/>
              <a:sym typeface="Cambria" panose="02040503050406030204"/>
            </a:endParaRPr>
          </a:p>
        </p:txBody>
      </p:sp>
      <p:sp>
        <p:nvSpPr>
          <p:cNvPr id="173" name="Google Shape;173;p1"/>
          <p:cNvSpPr txBox="1"/>
          <p:nvPr/>
        </p:nvSpPr>
        <p:spPr>
          <a:xfrm>
            <a:off x="609600" y="4953000"/>
            <a:ext cx="8229599" cy="807913"/>
          </a:xfrm>
          <a:prstGeom prst="rect">
            <a:avLst/>
          </a:prstGeom>
          <a:noFill/>
          <a:ln>
            <a:noFill/>
          </a:ln>
        </p:spPr>
        <p:txBody>
          <a:bodyPr spcFirstLastPara="1" wrap="square" lIns="0" tIns="0" rIns="0" bIns="0" anchor="t" anchorCtr="0">
            <a:spAutoFit/>
          </a:bodyPr>
          <a:lstStyle/>
          <a:p>
            <a:pPr marL="0" marR="0" lvl="0" indent="0" algn="ctr" rtl="0">
              <a:lnSpc>
                <a:spcPct val="150000"/>
              </a:lnSpc>
              <a:spcBef>
                <a:spcPts val="0"/>
              </a:spcBef>
              <a:spcAft>
                <a:spcPts val="0"/>
              </a:spcAft>
              <a:buNone/>
            </a:pPr>
            <a:r>
              <a:rPr lang="en-US" sz="3500" b="1" i="0" u="none" strike="noStrike" cap="none" dirty="0">
                <a:solidFill>
                  <a:srgbClr val="FF0000"/>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a:solidFill>
                  <a:srgbClr val="FF0000"/>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a:solidFill>
                  <a:schemeClr val="dk1"/>
                </a:solidFill>
                <a:latin typeface="Cambria" panose="02040503050406030204"/>
                <a:ea typeface="Cambria" panose="02040503050406030204"/>
                <a:cs typeface="Cambria" panose="02040503050406030204"/>
                <a:sym typeface="Cambria" panose="02040503050406030204"/>
              </a:rPr>
              <a:t>UNIT </a:t>
            </a:r>
            <a:r>
              <a:rPr lang="en-US" sz="2400" b="1" i="0" u="none" strike="noStrike" cap="none" dirty="0" smtClean="0">
                <a:solidFill>
                  <a:schemeClr val="dk1"/>
                </a:solidFill>
                <a:latin typeface="Cambria" panose="02040503050406030204"/>
                <a:ea typeface="Cambria" panose="02040503050406030204"/>
                <a:cs typeface="Cambria" panose="02040503050406030204"/>
                <a:sym typeface="Cambria" panose="02040503050406030204"/>
              </a:rPr>
              <a:t>2 </a:t>
            </a:r>
            <a:r>
              <a:rPr lang="en-US" sz="2400" b="1" i="0" u="none" strike="noStrike" cap="none" dirty="0">
                <a:solidFill>
                  <a:schemeClr val="dk1"/>
                </a:solidFill>
                <a:latin typeface="Cambria" panose="02040503050406030204"/>
                <a:ea typeface="Cambria" panose="02040503050406030204"/>
                <a:cs typeface="Cambria" panose="02040503050406030204"/>
                <a:sym typeface="Cambria" panose="02040503050406030204"/>
              </a:rPr>
              <a:t>– </a:t>
            </a:r>
            <a:r>
              <a:rPr lang="en-US" sz="2400" b="1" i="0" u="none" strike="noStrike" cap="none" dirty="0" smtClean="0">
                <a:solidFill>
                  <a:srgbClr val="020301"/>
                </a:solidFill>
                <a:latin typeface="Cambria" panose="02040503050406030204"/>
                <a:ea typeface="Cambria" panose="02040503050406030204"/>
                <a:cs typeface="Cambria" panose="02040503050406030204"/>
                <a:sym typeface="Cambria" panose="02040503050406030204"/>
              </a:rPr>
              <a:t>Android Application Design Essentials</a:t>
            </a:r>
            <a:endParaRPr lang="en-US" sz="2400" b="1" i="0" u="none" strike="noStrike" cap="none" dirty="0">
              <a:solidFill>
                <a:srgbClr val="020301"/>
              </a:solidFill>
              <a:latin typeface="Cambria" panose="02040503050406030204"/>
              <a:ea typeface="Cambria" panose="02040503050406030204"/>
              <a:cs typeface="Cambria" panose="02040503050406030204"/>
              <a:sym typeface="Cambria" panose="02040503050406030204"/>
            </a:endParaRPr>
          </a:p>
        </p:txBody>
      </p:sp>
      <p:sp>
        <p:nvSpPr>
          <p:cNvPr id="9" name="Date Placeholder 8"/>
          <p:cNvSpPr>
            <a:spLocks noGrp="1"/>
          </p:cNvSpPr>
          <p:nvPr>
            <p:ph type="dt" sz="half" idx="10"/>
          </p:nvPr>
        </p:nvSpPr>
        <p:spPr/>
        <p:txBody>
          <a:bodyPr/>
          <a:lstStyle/>
          <a:p>
            <a:fld id="{27B68928-DDD3-42EC-9C11-2715A32A5CBB}" type="datetime1">
              <a:rPr lang="en-US" smtClean="0"/>
              <a:pPr/>
              <a:t>8/24/2020</a:t>
            </a:fld>
            <a:endParaRPr lang="en-US"/>
          </a:p>
        </p:txBody>
      </p:sp>
      <p:sp>
        <p:nvSpPr>
          <p:cNvPr id="10" name="Footer Placeholder 9"/>
          <p:cNvSpPr>
            <a:spLocks noGrp="1"/>
          </p:cNvSpPr>
          <p:nvPr>
            <p:ph type="ftr" sz="quarter" idx="11"/>
          </p:nvPr>
        </p:nvSpPr>
        <p:spPr>
          <a:xfrm>
            <a:off x="1600200" y="6356350"/>
            <a:ext cx="7239000" cy="365125"/>
          </a:xfrm>
        </p:spPr>
        <p:txBody>
          <a:bodyPr/>
          <a:lstStyle/>
          <a:p>
            <a:r>
              <a:rPr lang="en-US" dirty="0" smtClean="0"/>
              <a:t>SNS DESIGN THINKERS/ </a:t>
            </a:r>
            <a:r>
              <a:rPr lang="en-US" dirty="0" err="1" smtClean="0"/>
              <a:t>Dr.SNSRCAS</a:t>
            </a:r>
            <a:r>
              <a:rPr lang="en-US" dirty="0" smtClean="0"/>
              <a:t> / CS / 18UCS810-Mobile Application Development/UNIT-2/ Ms R.SARANYA</a:t>
            </a:r>
            <a:endParaRPr lang="en-US" dirty="0"/>
          </a:p>
        </p:txBody>
      </p:sp>
    </p:spTree>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114800" cy="1143000"/>
          </a:xfrm>
        </p:spPr>
        <p:txBody>
          <a:bodyPr>
            <a:normAutofit fontScale="90000"/>
          </a:bodyPr>
          <a:lstStyle/>
          <a:p>
            <a:r>
              <a:rPr lang="en-US" dirty="0" smtClean="0"/>
              <a:t/>
            </a:r>
            <a:br>
              <a:rPr lang="en-US" dirty="0" smtClean="0"/>
            </a:br>
            <a:r>
              <a:rPr lang="en-US" dirty="0" smtClean="0"/>
              <a:t/>
            </a:r>
            <a:br>
              <a:rPr lang="en-US" dirty="0" smtClean="0"/>
            </a:br>
            <a:endParaRPr lang="en-US" dirty="0"/>
          </a:p>
        </p:txBody>
      </p:sp>
      <p:sp>
        <p:nvSpPr>
          <p:cNvPr id="4" name="Date Placeholder 3"/>
          <p:cNvSpPr>
            <a:spLocks noGrp="1"/>
          </p:cNvSpPr>
          <p:nvPr>
            <p:ph type="dt" sz="half" idx="10"/>
          </p:nvPr>
        </p:nvSpPr>
        <p:spPr/>
        <p:txBody>
          <a:bodyPr/>
          <a:lstStyle/>
          <a:p>
            <a:fld id="{CED6808F-923F-4BE5-9F77-FFEA91B2631F}" type="datetime1">
              <a:rPr lang="en-US" smtClean="0"/>
              <a:pPr/>
              <a:t>8/24/2020</a:t>
            </a:fld>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smtClean="0"/>
              <a:t>SNS DESIGN THINKERS/ Dr.SNSRCAS / CS / 18UCS810-Mobile Application Development/UNIT-2/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pic>
        <p:nvPicPr>
          <p:cNvPr id="11" name="Content Placeholder 10" descr="queries1.jpg"/>
          <p:cNvPicPr>
            <a:picLocks noGrp="1" noChangeAspect="1"/>
          </p:cNvPicPr>
          <p:nvPr>
            <p:ph idx="1"/>
          </p:nvPr>
        </p:nvPicPr>
        <p:blipFill>
          <a:blip r:embed="rId4" cstate="print"/>
          <a:stretch>
            <a:fillRect/>
          </a:stretch>
        </p:blipFill>
        <p:spPr>
          <a:xfrm>
            <a:off x="1066800" y="1295400"/>
            <a:ext cx="6781800" cy="4114800"/>
          </a:xfrm>
        </p:spPr>
      </p:pic>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thank u.jpg"/>
          <p:cNvPicPr>
            <a:picLocks noGrp="1" noChangeAspect="1"/>
          </p:cNvPicPr>
          <p:nvPr>
            <p:ph idx="1"/>
          </p:nvPr>
        </p:nvPicPr>
        <p:blipFill>
          <a:blip r:embed="rId2" cstate="print"/>
          <a:stretch>
            <a:fillRect/>
          </a:stretch>
        </p:blipFill>
        <p:spPr>
          <a:xfrm>
            <a:off x="0" y="0"/>
            <a:ext cx="9144000" cy="6858000"/>
          </a:xfrm>
        </p:spPr>
      </p:pic>
      <p:sp>
        <p:nvSpPr>
          <p:cNvPr id="5" name="Date Placeholder 4"/>
          <p:cNvSpPr>
            <a:spLocks noGrp="1"/>
          </p:cNvSpPr>
          <p:nvPr>
            <p:ph type="dt" sz="half" idx="10"/>
          </p:nvPr>
        </p:nvSpPr>
        <p:spPr/>
        <p:txBody>
          <a:bodyPr/>
          <a:lstStyle/>
          <a:p>
            <a:fld id="{BA32A9F8-6FC4-41D8-BBE3-AED88B705D4D}" type="datetime1">
              <a:rPr lang="en-US" smtClean="0"/>
              <a:pPr/>
              <a:t>8/24/2020</a:t>
            </a:fld>
            <a:endParaRPr lang="en-US"/>
          </a:p>
        </p:txBody>
      </p:sp>
      <p:sp>
        <p:nvSpPr>
          <p:cNvPr id="6" name="Footer Placeholder 5"/>
          <p:cNvSpPr>
            <a:spLocks noGrp="1"/>
          </p:cNvSpPr>
          <p:nvPr>
            <p:ph type="ftr" sz="quarter" idx="11"/>
          </p:nvPr>
        </p:nvSpPr>
        <p:spPr/>
        <p:txBody>
          <a:bodyPr/>
          <a:lstStyle/>
          <a:p>
            <a:r>
              <a:rPr lang="en-US" smtClean="0"/>
              <a:t>SNS DESIGN THINKERS/ Dr.SNSRCAS / CS / 18UCS810-Mobile Application Development/UNIT-2/ Ms R.SARANYA</a:t>
            </a:r>
            <a:endParaRPr lang="en-US"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304800" y="0"/>
            <a:ext cx="8839200" cy="6629400"/>
          </a:xfrm>
        </p:spPr>
        <p:txBody>
          <a:bodyPr>
            <a:normAutofit fontScale="25000" lnSpcReduction="20000"/>
          </a:bodyPr>
          <a:lstStyle/>
          <a:p>
            <a:endParaRPr lang="en-US" dirty="0" smtClean="0"/>
          </a:p>
          <a:p>
            <a:endParaRPr lang="en-US" sz="9800" dirty="0" smtClean="0">
              <a:solidFill>
                <a:schemeClr val="tx1"/>
              </a:solidFill>
              <a:latin typeface="Times New Roman" pitchFamily="18" charset="0"/>
              <a:cs typeface="Times New Roman" pitchFamily="18" charset="0"/>
            </a:endParaRPr>
          </a:p>
          <a:p>
            <a:r>
              <a:rPr lang="en-US" sz="9800" dirty="0" smtClean="0">
                <a:solidFill>
                  <a:schemeClr val="tx1"/>
                </a:solidFill>
                <a:latin typeface="Times New Roman" pitchFamily="18" charset="0"/>
                <a:cs typeface="Times New Roman" pitchFamily="18" charset="0"/>
              </a:rPr>
              <a:t>Outline</a:t>
            </a: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smtClean="0">
              <a:solidFill>
                <a:schemeClr val="tx1"/>
              </a:solidFill>
            </a:endParaRPr>
          </a:p>
          <a:p>
            <a:pPr algn="l"/>
            <a:endParaRPr lang="en-US" dirty="0">
              <a:solidFill>
                <a:schemeClr val="tx1"/>
              </a:solidFill>
            </a:endParaRPr>
          </a:p>
          <a:p>
            <a:pPr algn="l">
              <a:lnSpc>
                <a:spcPct val="160000"/>
              </a:lnSpc>
              <a:buFont typeface="Wingdings" pitchFamily="2" charset="2"/>
              <a:buChar char="ü"/>
            </a:pPr>
            <a:r>
              <a:rPr lang="en-US" sz="10000" dirty="0" smtClean="0">
                <a:solidFill>
                  <a:schemeClr val="tx1"/>
                </a:solidFill>
                <a:latin typeface="Times New Roman" pitchFamily="18" charset="0"/>
                <a:cs typeface="Times New Roman" pitchFamily="18" charset="0"/>
              </a:rPr>
              <a:t>Intent filters</a:t>
            </a:r>
            <a:endParaRPr lang="en-US" sz="100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r>
              <a:rPr lang="en-US" sz="10000" dirty="0" smtClean="0">
                <a:solidFill>
                  <a:schemeClr val="tx1"/>
                </a:solidFill>
                <a:latin typeface="Times New Roman" pitchFamily="18" charset="0"/>
                <a:cs typeface="Times New Roman" pitchFamily="18" charset="0"/>
              </a:rPr>
              <a:t>Syntax</a:t>
            </a:r>
            <a:endParaRPr lang="en-US" sz="100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r>
              <a:rPr lang="en-US" sz="10000" dirty="0" smtClean="0">
                <a:solidFill>
                  <a:schemeClr val="tx1"/>
                </a:solidFill>
                <a:latin typeface="Times New Roman" pitchFamily="18" charset="0"/>
                <a:cs typeface="Times New Roman" pitchFamily="18" charset="0"/>
              </a:rPr>
              <a:t>Types of Elements</a:t>
            </a:r>
            <a:endParaRPr lang="en-US" sz="100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r>
              <a:rPr lang="en-US" sz="10000" dirty="0" smtClean="0">
                <a:solidFill>
                  <a:schemeClr val="tx1"/>
                </a:solidFill>
                <a:latin typeface="Times New Roman" pitchFamily="18" charset="0"/>
                <a:cs typeface="Times New Roman" pitchFamily="18" charset="0"/>
              </a:rPr>
              <a:t>Intent filters in Manifest file</a:t>
            </a:r>
            <a:endParaRPr lang="en-US" sz="100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r>
              <a:rPr lang="en-US" sz="10000" dirty="0" smtClean="0">
                <a:solidFill>
                  <a:schemeClr val="tx1"/>
                </a:solidFill>
                <a:latin typeface="Times New Roman" pitchFamily="18" charset="0"/>
                <a:cs typeface="Times New Roman" pitchFamily="18" charset="0"/>
              </a:rPr>
              <a:t>Android Intent filters Example</a:t>
            </a:r>
            <a:endParaRPr lang="en-US" sz="100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r>
              <a:rPr lang="en-US" sz="10000" dirty="0" smtClean="0">
                <a:solidFill>
                  <a:schemeClr val="tx1"/>
                </a:solidFill>
                <a:latin typeface="Times New Roman" pitchFamily="18" charset="0"/>
                <a:cs typeface="Times New Roman" pitchFamily="18" charset="0"/>
              </a:rPr>
              <a:t>Intent filters Example</a:t>
            </a:r>
            <a:endParaRPr lang="en-US" sz="10000" dirty="0" smtClean="0">
              <a:solidFill>
                <a:schemeClr val="tx1"/>
              </a:solidFill>
              <a:latin typeface="Times New Roman" pitchFamily="18" charset="0"/>
              <a:cs typeface="Times New Roman" pitchFamily="18" charset="0"/>
            </a:endParaRPr>
          </a:p>
          <a:p>
            <a:pPr algn="l">
              <a:lnSpc>
                <a:spcPct val="160000"/>
              </a:lnSpc>
            </a:pPr>
            <a:endParaRPr lang="en-US" sz="6300" dirty="0" smtClean="0">
              <a:solidFill>
                <a:schemeClr val="tx1"/>
              </a:solidFill>
              <a:latin typeface="Times New Roman" pitchFamily="18" charset="0"/>
              <a:cs typeface="Times New Roman" pitchFamily="18" charset="0"/>
            </a:endParaRPr>
          </a:p>
          <a:p>
            <a:pPr algn="l">
              <a:lnSpc>
                <a:spcPct val="160000"/>
              </a:lnSpc>
              <a:buFont typeface="Wingdings" pitchFamily="2" charset="2"/>
              <a:buChar char="ü"/>
            </a:pPr>
            <a:endParaRPr lang="en-US" sz="6300" dirty="0" smtClean="0">
              <a:solidFill>
                <a:schemeClr val="tx1"/>
              </a:solidFill>
              <a:latin typeface="Times New Roman" pitchFamily="18" charset="0"/>
              <a:cs typeface="Times New Roman" pitchFamily="18" charset="0"/>
            </a:endParaRPr>
          </a:p>
          <a:p>
            <a:pPr algn="l"/>
            <a:endParaRPr lang="en-US" dirty="0" smtClean="0">
              <a:solidFill>
                <a:schemeClr val="tx1"/>
              </a:solidFill>
            </a:endParaRPr>
          </a:p>
          <a:p>
            <a:pPr algn="l"/>
            <a:endParaRPr lang="en-US" dirty="0" smtClean="0">
              <a:solidFill>
                <a:schemeClr val="tx1"/>
              </a:solidFill>
            </a:endParaRPr>
          </a:p>
          <a:p>
            <a:pPr algn="l"/>
            <a:endParaRPr lang="en-US" dirty="0">
              <a:solidFill>
                <a:schemeClr val="tx1"/>
              </a:solidFill>
            </a:endParaRPr>
          </a:p>
          <a:p>
            <a:pPr algn="l"/>
            <a:r>
              <a:rPr lang="en-US" dirty="0" smtClean="0">
                <a:solidFill>
                  <a:schemeClr val="tx1"/>
                </a:solidFill>
              </a:rPr>
              <a:t>    </a:t>
            </a:r>
            <a:endParaRPr lang="en-US" dirty="0">
              <a:solidFill>
                <a:schemeClr val="tx1"/>
              </a:solidFill>
            </a:endParaRPr>
          </a:p>
        </p:txBody>
      </p:sp>
      <p:pic>
        <p:nvPicPr>
          <p:cNvPr id="5" name="Picture 4"/>
          <p:cNvPicPr>
            <a:picLocks noChangeAspect="1"/>
          </p:cNvPicPr>
          <p:nvPr/>
        </p:nvPicPr>
        <p:blipFill>
          <a:blip r:embed="rId2" cstate="print"/>
          <a:stretch>
            <a:fillRect/>
          </a:stretch>
        </p:blipFill>
        <p:spPr>
          <a:xfrm>
            <a:off x="304800" y="182880"/>
            <a:ext cx="838200" cy="960120"/>
          </a:xfrm>
          <a:prstGeom prst="rect">
            <a:avLst/>
          </a:prstGeom>
        </p:spPr>
      </p:pic>
      <p:pic>
        <p:nvPicPr>
          <p:cNvPr id="6" name="Google Shape;169;p1"/>
          <p:cNvPicPr preferRelativeResize="0"/>
          <p:nvPr/>
        </p:nvPicPr>
        <p:blipFill rotWithShape="1">
          <a:blip r:embed="rId3" cstate="print"/>
          <a:srcRect/>
          <a:stretch>
            <a:fillRect/>
          </a:stretch>
        </p:blipFill>
        <p:spPr>
          <a:xfrm>
            <a:off x="8077200" y="228600"/>
            <a:ext cx="809625" cy="842010"/>
          </a:xfrm>
          <a:prstGeom prst="rect">
            <a:avLst/>
          </a:prstGeom>
          <a:noFill/>
          <a:ln>
            <a:noFill/>
          </a:ln>
        </p:spPr>
      </p:pic>
      <p:sp>
        <p:nvSpPr>
          <p:cNvPr id="7" name="Date Placeholder 6"/>
          <p:cNvSpPr>
            <a:spLocks noGrp="1"/>
          </p:cNvSpPr>
          <p:nvPr>
            <p:ph type="dt" sz="half" idx="10"/>
          </p:nvPr>
        </p:nvSpPr>
        <p:spPr/>
        <p:txBody>
          <a:bodyPr/>
          <a:lstStyle/>
          <a:p>
            <a:fld id="{8C9C00DA-D22E-4A15-A426-1251D2543882}" type="datetime1">
              <a:rPr lang="en-US" smtClean="0"/>
              <a:pPr/>
              <a:t>8/24/2020</a:t>
            </a:fld>
            <a:endParaRPr lang="en-US"/>
          </a:p>
        </p:txBody>
      </p:sp>
      <p:sp>
        <p:nvSpPr>
          <p:cNvPr id="8" name="Footer Placeholder 7"/>
          <p:cNvSpPr>
            <a:spLocks noGrp="1"/>
          </p:cNvSpPr>
          <p:nvPr>
            <p:ph type="ftr" sz="quarter" idx="11"/>
          </p:nvPr>
        </p:nvSpPr>
        <p:spPr>
          <a:xfrm>
            <a:off x="1447800" y="6356350"/>
            <a:ext cx="7467600" cy="365125"/>
          </a:xfrm>
        </p:spPr>
        <p:txBody>
          <a:bodyPr/>
          <a:lstStyle/>
          <a:p>
            <a:r>
              <a:rPr lang="en-US" smtClean="0"/>
              <a:t>SNS DESIGN THINKERS/ Dr.SNSRCAS / CS / 18UCS810-Mobile Application Development/UNIT-2/ Ms R.SARANYA</a:t>
            </a:r>
            <a:endParaRPr lang="en-US"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0" y="0"/>
            <a:ext cx="9144000" cy="6629400"/>
          </a:xfrm>
        </p:spPr>
        <p:txBody>
          <a:bodyPr/>
          <a:lstStyle/>
          <a:p>
            <a:endParaRPr lang="en-US" dirty="0" smtClean="0"/>
          </a:p>
          <a:p>
            <a:endParaRPr lang="en-US" dirty="0"/>
          </a:p>
          <a:p>
            <a:r>
              <a:rPr lang="en-US" dirty="0" smtClean="0">
                <a:solidFill>
                  <a:schemeClr val="tx1"/>
                </a:solidFill>
                <a:latin typeface="Times New Roman" pitchFamily="18" charset="0"/>
                <a:cs typeface="Times New Roman" pitchFamily="18" charset="0"/>
              </a:rPr>
              <a:t>Intent Filters</a:t>
            </a:r>
          </a:p>
          <a:p>
            <a:pPr algn="just"/>
            <a:r>
              <a:rPr lang="en-US" dirty="0" smtClean="0"/>
              <a:t> </a:t>
            </a:r>
            <a:r>
              <a:rPr lang="en-US" sz="2500" b="1" dirty="0" smtClean="0">
                <a:solidFill>
                  <a:schemeClr val="tx1"/>
                </a:solidFill>
                <a:latin typeface="Times New Roman" pitchFamily="18" charset="0"/>
                <a:cs typeface="Times New Roman" pitchFamily="18" charset="0"/>
              </a:rPr>
              <a:t>Intent Filter</a:t>
            </a:r>
            <a:r>
              <a:rPr lang="en-US" sz="2500" dirty="0" smtClean="0">
                <a:solidFill>
                  <a:schemeClr val="tx1"/>
                </a:solidFill>
                <a:latin typeface="Times New Roman" pitchFamily="18" charset="0"/>
                <a:cs typeface="Times New Roman" pitchFamily="18" charset="0"/>
              </a:rPr>
              <a:t> is an expression in the app’s </a:t>
            </a:r>
            <a:r>
              <a:rPr lang="en-US" sz="2500" b="1" dirty="0" smtClean="0">
                <a:solidFill>
                  <a:schemeClr val="tx1"/>
                </a:solidFill>
                <a:latin typeface="Times New Roman" pitchFamily="18" charset="0"/>
                <a:cs typeface="Times New Roman" pitchFamily="18" charset="0"/>
              </a:rPr>
              <a:t>manifest</a:t>
            </a:r>
            <a:r>
              <a:rPr lang="en-US" sz="2500" dirty="0" smtClean="0">
                <a:solidFill>
                  <a:schemeClr val="tx1"/>
                </a:solidFill>
                <a:latin typeface="Times New Roman" pitchFamily="18" charset="0"/>
                <a:cs typeface="Times New Roman" pitchFamily="18" charset="0"/>
              </a:rPr>
              <a:t> file (</a:t>
            </a:r>
            <a:r>
              <a:rPr lang="en-US" sz="2500" b="1" dirty="0" smtClean="0">
                <a:solidFill>
                  <a:schemeClr val="tx1"/>
                </a:solidFill>
                <a:latin typeface="Times New Roman" pitchFamily="18" charset="0"/>
                <a:cs typeface="Times New Roman" pitchFamily="18" charset="0"/>
              </a:rPr>
              <a:t>ActivityMainfest.xml</a:t>
            </a:r>
            <a:r>
              <a:rPr lang="en-US" sz="2500" dirty="0" smtClean="0">
                <a:solidFill>
                  <a:schemeClr val="tx1"/>
                </a:solidFill>
                <a:latin typeface="Times New Roman" pitchFamily="18" charset="0"/>
                <a:cs typeface="Times New Roman" pitchFamily="18" charset="0"/>
              </a:rPr>
              <a:t>) and it is used to specify the type of </a:t>
            </a:r>
            <a:r>
              <a:rPr lang="en-US" sz="2500" dirty="0" smtClean="0">
                <a:solidFill>
                  <a:schemeClr val="tx1"/>
                </a:solidFill>
                <a:latin typeface="Times New Roman" pitchFamily="18" charset="0"/>
                <a:cs typeface="Times New Roman" pitchFamily="18" charset="0"/>
                <a:hlinkClick r:id="rId2" tooltip="Android Intents with Examples"/>
              </a:rPr>
              <a:t>intents</a:t>
            </a:r>
            <a:r>
              <a:rPr lang="en-US" sz="2500" dirty="0" smtClean="0">
                <a:solidFill>
                  <a:schemeClr val="tx1"/>
                </a:solidFill>
                <a:latin typeface="Times New Roman" pitchFamily="18" charset="0"/>
                <a:cs typeface="Times New Roman" pitchFamily="18" charset="0"/>
              </a:rPr>
              <a:t> that the  component would like to </a:t>
            </a:r>
            <a:r>
              <a:rPr lang="en-US" sz="2500" dirty="0" smtClean="0">
                <a:solidFill>
                  <a:schemeClr val="tx1"/>
                </a:solidFill>
                <a:latin typeface="Times New Roman" pitchFamily="18" charset="0"/>
                <a:cs typeface="Times New Roman" pitchFamily="18" charset="0"/>
              </a:rPr>
              <a:t>receive.</a:t>
            </a:r>
          </a:p>
          <a:p>
            <a:pPr algn="just"/>
            <a:r>
              <a:rPr lang="en-US" sz="2500" dirty="0" smtClean="0">
                <a:solidFill>
                  <a:schemeClr val="tx1"/>
                </a:solidFill>
                <a:latin typeface="Times New Roman" pitchFamily="18" charset="0"/>
                <a:cs typeface="Times New Roman" pitchFamily="18" charset="0"/>
              </a:rPr>
              <a:t>Generally, the Intent Filters (&lt;</a:t>
            </a:r>
            <a:r>
              <a:rPr lang="en-US" sz="2500" b="1" dirty="0" smtClean="0">
                <a:solidFill>
                  <a:schemeClr val="tx1"/>
                </a:solidFill>
                <a:latin typeface="Times New Roman" pitchFamily="18" charset="0"/>
                <a:cs typeface="Times New Roman" pitchFamily="18" charset="0"/>
              </a:rPr>
              <a:t>intent-filter</a:t>
            </a:r>
            <a:r>
              <a:rPr lang="en-US" sz="2500" dirty="0" smtClean="0">
                <a:solidFill>
                  <a:schemeClr val="tx1"/>
                </a:solidFill>
                <a:latin typeface="Times New Roman" pitchFamily="18" charset="0"/>
                <a:cs typeface="Times New Roman" pitchFamily="18" charset="0"/>
              </a:rPr>
              <a:t>&gt;) whatever we define in the manifest file can be nested in the corresponding app components.</a:t>
            </a:r>
            <a:endParaRPr lang="en-US" sz="2500" dirty="0" smtClean="0">
              <a:solidFill>
                <a:schemeClr val="tx1"/>
              </a:solidFill>
              <a:latin typeface="Times New Roman" pitchFamily="18" charset="0"/>
              <a:cs typeface="Times New Roman" pitchFamily="18" charset="0"/>
            </a:endParaRPr>
          </a:p>
        </p:txBody>
      </p:sp>
      <p:pic>
        <p:nvPicPr>
          <p:cNvPr id="5" name="Picture 4"/>
          <p:cNvPicPr>
            <a:picLocks noChangeAspect="1"/>
          </p:cNvPicPr>
          <p:nvPr/>
        </p:nvPicPr>
        <p:blipFill>
          <a:blip r:embed="rId3" cstate="print"/>
          <a:stretch>
            <a:fillRect/>
          </a:stretch>
        </p:blipFill>
        <p:spPr>
          <a:xfrm>
            <a:off x="113824" y="182880"/>
            <a:ext cx="952976" cy="1087120"/>
          </a:xfrm>
          <a:prstGeom prst="rect">
            <a:avLst/>
          </a:prstGeom>
        </p:spPr>
      </p:pic>
      <p:pic>
        <p:nvPicPr>
          <p:cNvPr id="6" name="Google Shape;169;p1"/>
          <p:cNvPicPr preferRelativeResize="0"/>
          <p:nvPr/>
        </p:nvPicPr>
        <p:blipFill rotWithShape="1">
          <a:blip r:embed="rId4" cstate="print"/>
          <a:srcRect/>
          <a:stretch>
            <a:fillRect/>
          </a:stretch>
        </p:blipFill>
        <p:spPr>
          <a:xfrm>
            <a:off x="8153400" y="228600"/>
            <a:ext cx="733425" cy="842010"/>
          </a:xfrm>
          <a:prstGeom prst="rect">
            <a:avLst/>
          </a:prstGeom>
          <a:noFill/>
          <a:ln>
            <a:noFill/>
          </a:ln>
        </p:spPr>
      </p:pic>
      <p:sp>
        <p:nvSpPr>
          <p:cNvPr id="7" name="Date Placeholder 6"/>
          <p:cNvSpPr>
            <a:spLocks noGrp="1"/>
          </p:cNvSpPr>
          <p:nvPr>
            <p:ph type="dt" sz="half" idx="10"/>
          </p:nvPr>
        </p:nvSpPr>
        <p:spPr/>
        <p:txBody>
          <a:bodyPr/>
          <a:lstStyle/>
          <a:p>
            <a:fld id="{4A00A95C-5EA8-4ABC-97C0-31965905ACBC}" type="datetime1">
              <a:rPr lang="en-US" smtClean="0"/>
              <a:pPr/>
              <a:t>8/24/2020</a:t>
            </a:fld>
            <a:endParaRPr lang="en-US" dirty="0" smtClean="0"/>
          </a:p>
        </p:txBody>
      </p:sp>
      <p:sp>
        <p:nvSpPr>
          <p:cNvPr id="8" name="Footer Placeholder 7"/>
          <p:cNvSpPr>
            <a:spLocks noGrp="1"/>
          </p:cNvSpPr>
          <p:nvPr>
            <p:ph type="ftr" sz="quarter" idx="11"/>
          </p:nvPr>
        </p:nvSpPr>
        <p:spPr>
          <a:xfrm>
            <a:off x="1447800" y="6356350"/>
            <a:ext cx="7543800" cy="365125"/>
          </a:xfrm>
        </p:spPr>
        <p:txBody>
          <a:bodyPr/>
          <a:lstStyle/>
          <a:p>
            <a:r>
              <a:rPr lang="en-US" dirty="0" smtClean="0"/>
              <a:t>SNS DESIGN THINKERS/ </a:t>
            </a:r>
            <a:r>
              <a:rPr lang="en-US" dirty="0" err="1" smtClean="0"/>
              <a:t>Dr.SNSRCAS</a:t>
            </a:r>
            <a:r>
              <a:rPr lang="en-US" dirty="0" smtClean="0"/>
              <a:t> / CS / 18UCS810-Mobile Application Development/UNIT-2/ Ms R.SARANYA</a:t>
            </a:r>
            <a:endParaRPr lang="en-US"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err="1" smtClean="0">
                <a:latin typeface="Times New Roman" pitchFamily="18" charset="0"/>
                <a:cs typeface="Times New Roman" pitchFamily="18" charset="0"/>
              </a:rPr>
              <a:t>SYNTAX:Intent</a:t>
            </a:r>
            <a:r>
              <a:rPr lang="en-US" sz="3200" dirty="0" smtClean="0">
                <a:latin typeface="Times New Roman" pitchFamily="18" charset="0"/>
                <a:cs typeface="Times New Roman" pitchFamily="18" charset="0"/>
              </a:rPr>
              <a:t> filters</a:t>
            </a:r>
            <a:endParaRPr lang="en-US" sz="32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marL="0" indent="0">
              <a:lnSpc>
                <a:spcPct val="150000"/>
              </a:lnSpc>
              <a:buNone/>
            </a:pPr>
            <a:r>
              <a:rPr lang="en-US" sz="2700" b="1" u="sng" dirty="0" err="1" smtClean="0">
                <a:latin typeface="Times New Roman" pitchFamily="18" charset="0"/>
                <a:cs typeface="Times New Roman" pitchFamily="18" charset="0"/>
              </a:rPr>
              <a:t>Syntax:Intent</a:t>
            </a:r>
            <a:r>
              <a:rPr lang="en-US" sz="2700" b="1" u="sng" dirty="0" smtClean="0">
                <a:latin typeface="Times New Roman" pitchFamily="18" charset="0"/>
                <a:cs typeface="Times New Roman" pitchFamily="18" charset="0"/>
              </a:rPr>
              <a:t> filter</a:t>
            </a:r>
          </a:p>
          <a:p>
            <a:pPr marL="0" indent="0">
              <a:lnSpc>
                <a:spcPct val="150000"/>
              </a:lnSpc>
              <a:buNone/>
            </a:pPr>
            <a:r>
              <a:rPr lang="en-US" sz="2500" dirty="0" smtClean="0">
                <a:latin typeface="Times New Roman" pitchFamily="18" charset="0"/>
                <a:cs typeface="Times New Roman" pitchFamily="18" charset="0"/>
              </a:rPr>
              <a:t>&lt;intent-filter </a:t>
            </a:r>
            <a:r>
              <a:rPr lang="en-US" sz="2500" dirty="0" err="1" smtClean="0">
                <a:latin typeface="Times New Roman" pitchFamily="18" charset="0"/>
                <a:cs typeface="Times New Roman" pitchFamily="18" charset="0"/>
              </a:rPr>
              <a:t>android:</a:t>
            </a:r>
            <a:r>
              <a:rPr lang="en-US" sz="2500" b="1" dirty="0" err="1" smtClean="0">
                <a:latin typeface="Times New Roman" pitchFamily="18" charset="0"/>
                <a:cs typeface="Times New Roman" pitchFamily="18" charset="0"/>
                <a:hlinkClick r:id="rId2"/>
              </a:rPr>
              <a:t>icon</a:t>
            </a:r>
            <a:r>
              <a:rPr lang="en-US" sz="2500" dirty="0" smtClean="0">
                <a:latin typeface="Times New Roman" pitchFamily="18" charset="0"/>
                <a:cs typeface="Times New Roman" pitchFamily="18" charset="0"/>
              </a:rPr>
              <a:t>="</a:t>
            </a:r>
            <a:r>
              <a:rPr lang="en-US" sz="2500" i="1" dirty="0" err="1" smtClean="0">
                <a:latin typeface="Times New Roman" pitchFamily="18" charset="0"/>
                <a:cs typeface="Times New Roman" pitchFamily="18" charset="0"/>
              </a:rPr>
              <a:t>drawable</a:t>
            </a:r>
            <a:r>
              <a:rPr lang="en-US" sz="2500" i="1" dirty="0" smtClean="0">
                <a:latin typeface="Times New Roman" pitchFamily="18" charset="0"/>
                <a:cs typeface="Times New Roman" pitchFamily="18" charset="0"/>
              </a:rPr>
              <a:t> resource</a:t>
            </a:r>
            <a:r>
              <a:rPr lang="en-US" sz="2500" dirty="0" smtClean="0">
                <a:latin typeface="Times New Roman" pitchFamily="18" charset="0"/>
                <a:cs typeface="Times New Roman" pitchFamily="18" charset="0"/>
              </a:rPr>
              <a: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android:</a:t>
            </a:r>
            <a:r>
              <a:rPr lang="en-US" sz="2500" b="1" dirty="0" err="1" smtClean="0">
                <a:latin typeface="Times New Roman" pitchFamily="18" charset="0"/>
                <a:cs typeface="Times New Roman" pitchFamily="18" charset="0"/>
                <a:hlinkClick r:id="rId2"/>
              </a:rPr>
              <a:t>label</a:t>
            </a:r>
            <a:r>
              <a:rPr lang="en-US" sz="2500" dirty="0" smtClean="0">
                <a:latin typeface="Times New Roman" pitchFamily="18" charset="0"/>
                <a:cs typeface="Times New Roman" pitchFamily="18" charset="0"/>
              </a:rPr>
              <a:t>="</a:t>
            </a:r>
            <a:r>
              <a:rPr lang="en-US" sz="2500" i="1" dirty="0" smtClean="0">
                <a:latin typeface="Times New Roman" pitchFamily="18" charset="0"/>
                <a:cs typeface="Times New Roman" pitchFamily="18" charset="0"/>
              </a:rPr>
              <a:t>string resource</a:t>
            </a:r>
            <a:r>
              <a:rPr lang="en-US" sz="2500" dirty="0" smtClean="0">
                <a:latin typeface="Times New Roman" pitchFamily="18" charset="0"/>
                <a:cs typeface="Times New Roman" pitchFamily="18" charset="0"/>
              </a:rPr>
              <a: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a:t>
            </a:r>
            <a:r>
              <a:rPr lang="en-US" sz="2500" dirty="0" err="1" smtClean="0">
                <a:latin typeface="Times New Roman" pitchFamily="18" charset="0"/>
                <a:cs typeface="Times New Roman" pitchFamily="18" charset="0"/>
              </a:rPr>
              <a:t>android:</a:t>
            </a:r>
            <a:r>
              <a:rPr lang="en-US" sz="2500" b="1" dirty="0" err="1" smtClean="0">
                <a:latin typeface="Times New Roman" pitchFamily="18" charset="0"/>
                <a:cs typeface="Times New Roman" pitchFamily="18" charset="0"/>
                <a:hlinkClick r:id="rId2"/>
              </a:rPr>
              <a:t>priority</a:t>
            </a:r>
            <a:r>
              <a:rPr lang="en-US" sz="2500" dirty="0" smtClean="0">
                <a:latin typeface="Times New Roman" pitchFamily="18" charset="0"/>
                <a:cs typeface="Times New Roman" pitchFamily="18" charset="0"/>
              </a:rPr>
              <a:t>="</a:t>
            </a:r>
            <a:r>
              <a:rPr lang="en-US" sz="2500" i="1" dirty="0" smtClean="0">
                <a:latin typeface="Times New Roman" pitchFamily="18" charset="0"/>
                <a:cs typeface="Times New Roman" pitchFamily="18" charset="0"/>
              </a:rPr>
              <a:t>integer</a:t>
            </a:r>
            <a:r>
              <a:rPr lang="en-US" sz="2500" dirty="0" smtClean="0">
                <a:latin typeface="Times New Roman" pitchFamily="18" charset="0"/>
                <a:cs typeface="Times New Roman" pitchFamily="18" charset="0"/>
              </a:rPr>
              <a:t>" &gt;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 . .</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&lt;/intent-filter&gt;</a:t>
            </a:r>
            <a:endParaRPr lang="en-US" sz="2500" b="1" u="sng" dirty="0" smtClean="0">
              <a:latin typeface="Times New Roman" pitchFamily="18" charset="0"/>
              <a:cs typeface="Times New Roman" pitchFamily="18" charset="0"/>
            </a:endParaRPr>
          </a:p>
          <a:p>
            <a:pPr marL="0" indent="0">
              <a:lnSpc>
                <a:spcPct val="150000"/>
              </a:lnSpc>
            </a:pPr>
            <a:endParaRPr lang="en-US" sz="2500" b="1" u="sng"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09BC9833-A262-4643-85A6-9CD8E43AF6A5}" type="datetime1">
              <a:rPr lang="en-US" smtClean="0"/>
              <a:pPr/>
              <a:t>8/24/2020</a:t>
            </a:fld>
            <a:endParaRPr lang="en-US"/>
          </a:p>
        </p:txBody>
      </p:sp>
      <p:sp>
        <p:nvSpPr>
          <p:cNvPr id="5" name="Footer Placeholder 4"/>
          <p:cNvSpPr>
            <a:spLocks noGrp="1"/>
          </p:cNvSpPr>
          <p:nvPr>
            <p:ph type="ftr" sz="quarter" idx="11"/>
          </p:nvPr>
        </p:nvSpPr>
        <p:spPr>
          <a:xfrm>
            <a:off x="1447800" y="6356350"/>
            <a:ext cx="7391400" cy="365125"/>
          </a:xfrm>
        </p:spPr>
        <p:txBody>
          <a:bodyPr/>
          <a:lstStyle/>
          <a:p>
            <a:r>
              <a:rPr lang="en-US" smtClean="0"/>
              <a:t>SNS DESIGN THINKERS/ Dr.SNSRCAS / CS / 18UCS810-Mobile Application Development/UNIT-2/ Ms R.SARANYA</a:t>
            </a:r>
            <a:endParaRPr lang="en-US" dirty="0"/>
          </a:p>
        </p:txBody>
      </p:sp>
      <p:pic>
        <p:nvPicPr>
          <p:cNvPr id="6"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pic>
        <p:nvPicPr>
          <p:cNvPr id="7" name="Picture 6"/>
          <p:cNvPicPr>
            <a:picLocks noChangeAspect="1"/>
          </p:cNvPicPr>
          <p:nvPr/>
        </p:nvPicPr>
        <p:blipFill>
          <a:blip r:embed="rId4" cstate="print"/>
          <a:stretch>
            <a:fillRect/>
          </a:stretch>
        </p:blipFill>
        <p:spPr>
          <a:xfrm>
            <a:off x="113824" y="182880"/>
            <a:ext cx="952976" cy="1087120"/>
          </a:xfrm>
          <a:prstGeom prst="rect">
            <a:avLst/>
          </a:prstGeom>
        </p:spPr>
      </p:pic>
    </p:spTree>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noAutofit/>
          </a:bodyPr>
          <a:lstStyle/>
          <a:p>
            <a:pPr fontAlgn="base"/>
            <a:r>
              <a:rPr lang="en-US" sz="3000" dirty="0" smtClean="0">
                <a:latin typeface="Times New Roman" pitchFamily="18" charset="0"/>
                <a:cs typeface="Times New Roman" pitchFamily="18" charset="0"/>
              </a:rPr>
              <a:t>Types of Elements</a:t>
            </a:r>
            <a:endParaRPr lang="en-US" sz="30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75519D9A-9D4C-4E04-A543-AE6FAD8C4967}" type="datetime1">
              <a:rPr lang="en-US" smtClean="0"/>
              <a:pPr/>
              <a:t>8/24/2020</a:t>
            </a:fld>
            <a:endParaRPr lang="en-US" dirty="0"/>
          </a:p>
        </p:txBody>
      </p:sp>
      <p:sp>
        <p:nvSpPr>
          <p:cNvPr id="5" name="Footer Placeholder 4"/>
          <p:cNvSpPr>
            <a:spLocks noGrp="1"/>
          </p:cNvSpPr>
          <p:nvPr>
            <p:ph type="ftr" sz="quarter" idx="11"/>
          </p:nvPr>
        </p:nvSpPr>
        <p:spPr>
          <a:xfrm>
            <a:off x="1295400" y="6356350"/>
            <a:ext cx="7848600" cy="365125"/>
          </a:xfrm>
        </p:spPr>
        <p:txBody>
          <a:bodyPr/>
          <a:lstStyle/>
          <a:p>
            <a:r>
              <a:rPr lang="en-US" smtClean="0"/>
              <a:t>SNS DESIGN THINKERS/ Dr.SNSRCAS / CS / 18UCS810-Mobile Application Development/UNIT-2/ Ms R.SARANYA</a:t>
            </a:r>
            <a:endParaRPr lang="en-US" dirty="0"/>
          </a:p>
        </p:txBody>
      </p:sp>
      <p:pic>
        <p:nvPicPr>
          <p:cNvPr id="6" name="Picture 5"/>
          <p:cNvPicPr>
            <a:picLocks noChangeAspect="1"/>
          </p:cNvPicPr>
          <p:nvPr/>
        </p:nvPicPr>
        <p:blipFill>
          <a:blip r:embed="rId2" cstate="print"/>
          <a:stretch>
            <a:fillRect/>
          </a:stretch>
        </p:blipFill>
        <p:spPr>
          <a:xfrm>
            <a:off x="113824" y="182880"/>
            <a:ext cx="8767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9" name="Content Placeholder 8"/>
          <p:cNvSpPr>
            <a:spLocks noGrp="1"/>
          </p:cNvSpPr>
          <p:nvPr>
            <p:ph idx="1"/>
          </p:nvPr>
        </p:nvSpPr>
        <p:spPr/>
        <p:txBody>
          <a:bodyPr>
            <a:normAutofit fontScale="55000" lnSpcReduction="20000"/>
          </a:bodyPr>
          <a:lstStyle/>
          <a:p>
            <a:pPr algn="just">
              <a:buNone/>
            </a:pPr>
            <a:r>
              <a:rPr lang="en-US" sz="3700" b="1" dirty="0" smtClean="0">
                <a:latin typeface="Times New Roman" pitchFamily="18" charset="0"/>
                <a:cs typeface="Times New Roman" pitchFamily="18" charset="0"/>
              </a:rPr>
              <a:t>&lt;action&gt;</a:t>
            </a:r>
            <a:endParaRPr lang="en-US" sz="3700" dirty="0" smtClean="0">
              <a:latin typeface="Times New Roman" pitchFamily="18" charset="0"/>
              <a:cs typeface="Times New Roman" pitchFamily="18" charset="0"/>
            </a:endParaRPr>
          </a:p>
          <a:p>
            <a:pPr algn="just">
              <a:buNone/>
            </a:pPr>
            <a:r>
              <a:rPr lang="en-US" sz="3700" dirty="0" smtClean="0">
                <a:latin typeface="Times New Roman" pitchFamily="18" charset="0"/>
                <a:cs typeface="Times New Roman" pitchFamily="18" charset="0"/>
              </a:rPr>
              <a:t> </a:t>
            </a:r>
          </a:p>
          <a:p>
            <a:pPr algn="just">
              <a:buNone/>
            </a:pPr>
            <a:r>
              <a:rPr lang="en-US" sz="3700" dirty="0" smtClean="0">
                <a:latin typeface="Times New Roman" pitchFamily="18" charset="0"/>
                <a:cs typeface="Times New Roman" pitchFamily="18" charset="0"/>
              </a:rPr>
              <a:t>It defines the name of an intended action to be accepted and it must be a literal string value of an action, not the class constant.</a:t>
            </a:r>
          </a:p>
          <a:p>
            <a:pPr algn="just">
              <a:buNone/>
            </a:pPr>
            <a:r>
              <a:rPr lang="en-US" sz="3700" dirty="0" smtClean="0">
                <a:latin typeface="Times New Roman" pitchFamily="18" charset="0"/>
                <a:cs typeface="Times New Roman" pitchFamily="18" charset="0"/>
              </a:rPr>
              <a:t> </a:t>
            </a:r>
          </a:p>
          <a:p>
            <a:pPr algn="just">
              <a:buNone/>
            </a:pPr>
            <a:r>
              <a:rPr lang="en-US" sz="3700" b="1" dirty="0" smtClean="0">
                <a:latin typeface="Times New Roman" pitchFamily="18" charset="0"/>
                <a:cs typeface="Times New Roman" pitchFamily="18" charset="0"/>
              </a:rPr>
              <a:t>&lt;category&gt;</a:t>
            </a:r>
            <a:endParaRPr lang="en-US" sz="3700" dirty="0" smtClean="0">
              <a:latin typeface="Times New Roman" pitchFamily="18" charset="0"/>
              <a:cs typeface="Times New Roman" pitchFamily="18" charset="0"/>
            </a:endParaRPr>
          </a:p>
          <a:p>
            <a:pPr algn="just">
              <a:buNone/>
            </a:pPr>
            <a:r>
              <a:rPr lang="en-US" sz="3700" dirty="0" smtClean="0">
                <a:latin typeface="Times New Roman" pitchFamily="18" charset="0"/>
                <a:cs typeface="Times New Roman" pitchFamily="18" charset="0"/>
              </a:rPr>
              <a:t> </a:t>
            </a:r>
          </a:p>
          <a:p>
            <a:pPr algn="just">
              <a:buNone/>
            </a:pPr>
            <a:r>
              <a:rPr lang="en-US" sz="3700" dirty="0" smtClean="0">
                <a:latin typeface="Times New Roman" pitchFamily="18" charset="0"/>
                <a:cs typeface="Times New Roman" pitchFamily="18" charset="0"/>
              </a:rPr>
              <a:t>It defines the name of an intent category to be accepted and it must be the literal string value of an action, not the class constant.</a:t>
            </a:r>
          </a:p>
          <a:p>
            <a:pPr algn="just">
              <a:buNone/>
            </a:pPr>
            <a:r>
              <a:rPr lang="en-US" sz="3700" dirty="0" smtClean="0">
                <a:latin typeface="Times New Roman" pitchFamily="18" charset="0"/>
                <a:cs typeface="Times New Roman" pitchFamily="18" charset="0"/>
              </a:rPr>
              <a:t> </a:t>
            </a:r>
          </a:p>
          <a:p>
            <a:pPr algn="just">
              <a:buNone/>
            </a:pPr>
            <a:r>
              <a:rPr lang="en-US" sz="3700" b="1" dirty="0" smtClean="0">
                <a:latin typeface="Times New Roman" pitchFamily="18" charset="0"/>
                <a:cs typeface="Times New Roman" pitchFamily="18" charset="0"/>
              </a:rPr>
              <a:t>&lt;data&gt;</a:t>
            </a:r>
            <a:endParaRPr lang="en-US" sz="3700" dirty="0" smtClean="0">
              <a:latin typeface="Times New Roman" pitchFamily="18" charset="0"/>
              <a:cs typeface="Times New Roman" pitchFamily="18" charset="0"/>
            </a:endParaRPr>
          </a:p>
          <a:p>
            <a:pPr algn="just">
              <a:buNone/>
            </a:pPr>
            <a:r>
              <a:rPr lang="en-US" sz="3700" dirty="0" smtClean="0">
                <a:latin typeface="Times New Roman" pitchFamily="18" charset="0"/>
                <a:cs typeface="Times New Roman" pitchFamily="18" charset="0"/>
              </a:rPr>
              <a:t> </a:t>
            </a:r>
          </a:p>
          <a:p>
            <a:pPr algn="just">
              <a:buNone/>
            </a:pPr>
            <a:r>
              <a:rPr lang="en-US" sz="3700" dirty="0" smtClean="0">
                <a:latin typeface="Times New Roman" pitchFamily="18" charset="0"/>
                <a:cs typeface="Times New Roman" pitchFamily="18" charset="0"/>
              </a:rPr>
              <a:t>It defines the type of data to be accepted and by using one or more attributes we can specify various aspects of the data URI (scheme, host, port, path) and MIME type.</a:t>
            </a:r>
          </a:p>
          <a:p>
            <a:pPr>
              <a:buNone/>
            </a:pPr>
            <a:endParaRPr lang="en-US" dirty="0"/>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nSpc>
                <a:spcPct val="160000"/>
              </a:lnSpc>
            </a:pPr>
            <a:r>
              <a:rPr lang="en-US" sz="3200" dirty="0" smtClean="0">
                <a:latin typeface="Times New Roman" pitchFamily="18" charset="0"/>
                <a:cs typeface="Times New Roman" pitchFamily="18" charset="0"/>
              </a:rPr>
              <a:t>Intent filters in Manifest file</a:t>
            </a:r>
          </a:p>
        </p:txBody>
      </p:sp>
      <p:sp>
        <p:nvSpPr>
          <p:cNvPr id="4" name="Date Placeholder 3"/>
          <p:cNvSpPr>
            <a:spLocks noGrp="1"/>
          </p:cNvSpPr>
          <p:nvPr>
            <p:ph type="dt" sz="half" idx="10"/>
          </p:nvPr>
        </p:nvSpPr>
        <p:spPr/>
        <p:txBody>
          <a:bodyPr/>
          <a:lstStyle/>
          <a:p>
            <a:fld id="{99F5D98E-E43A-4808-9FAC-1DA41426891B}" type="datetime1">
              <a:rPr lang="en-US" smtClean="0"/>
              <a:pPr/>
              <a:t>8/24/2020</a:t>
            </a:fld>
            <a:endParaRPr lang="en-US" dirty="0"/>
          </a:p>
        </p:txBody>
      </p:sp>
      <p:sp>
        <p:nvSpPr>
          <p:cNvPr id="5" name="Footer Placeholder 4"/>
          <p:cNvSpPr>
            <a:spLocks noGrp="1"/>
          </p:cNvSpPr>
          <p:nvPr>
            <p:ph type="ftr" sz="quarter" idx="11"/>
          </p:nvPr>
        </p:nvSpPr>
        <p:spPr>
          <a:xfrm>
            <a:off x="1524000" y="6324600"/>
            <a:ext cx="7391400" cy="365125"/>
          </a:xfrm>
        </p:spPr>
        <p:txBody>
          <a:bodyPr/>
          <a:lstStyle/>
          <a:p>
            <a:r>
              <a:rPr lang="en-US" smtClean="0"/>
              <a:t>SNS DESIGN THINKERS/ Dr.SNSRCAS / CS / 18UCS810-Mobile Application Development/UNIT-2/ Ms R.SARANYA</a:t>
            </a:r>
            <a:endParaRPr lang="en-US" dirty="0"/>
          </a:p>
        </p:txBody>
      </p:sp>
      <p:pic>
        <p:nvPicPr>
          <p:cNvPr id="7" name="Picture 6"/>
          <p:cNvPicPr>
            <a:picLocks noChangeAspect="1"/>
          </p:cNvPicPr>
          <p:nvPr/>
        </p:nvPicPr>
        <p:blipFill>
          <a:blip r:embed="rId2" cstate="print"/>
          <a:stretch>
            <a:fillRect/>
          </a:stretch>
        </p:blipFill>
        <p:spPr>
          <a:xfrm>
            <a:off x="113824" y="182880"/>
            <a:ext cx="952976" cy="1087120"/>
          </a:xfrm>
          <a:prstGeom prst="rect">
            <a:avLst/>
          </a:prstGeom>
        </p:spPr>
      </p:pic>
      <p:pic>
        <p:nvPicPr>
          <p:cNvPr id="8"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p:txBody>
          <a:bodyPr>
            <a:normAutofit/>
          </a:bodyPr>
          <a:lstStyle/>
          <a:p>
            <a:pPr>
              <a:buNone/>
            </a:pPr>
            <a:r>
              <a:rPr lang="en-US" sz="2500" dirty="0" smtClean="0">
                <a:latin typeface="Times New Roman" pitchFamily="18" charset="0"/>
                <a:cs typeface="Times New Roman" pitchFamily="18" charset="0"/>
              </a:rPr>
              <a:t>&lt;activity </a:t>
            </a:r>
            <a:r>
              <a:rPr lang="en-US" sz="2500" dirty="0" err="1" smtClean="0">
                <a:latin typeface="Times New Roman" pitchFamily="18" charset="0"/>
                <a:cs typeface="Times New Roman" pitchFamily="18" charset="0"/>
              </a:rPr>
              <a:t>android:name</a:t>
            </a: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MainActivity</a:t>
            </a:r>
            <a:r>
              <a:rPr lang="en-US" sz="2500" dirty="0" smtClean="0">
                <a:latin typeface="Times New Roman" pitchFamily="18" charset="0"/>
                <a:cs typeface="Times New Roman" pitchFamily="18" charset="0"/>
              </a:rPr>
              <a:t>"&gt;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&lt;intent-filter&gt;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&lt;action </a:t>
            </a:r>
            <a:r>
              <a:rPr lang="en-US" sz="2500" dirty="0" err="1" smtClean="0">
                <a:latin typeface="Times New Roman" pitchFamily="18" charset="0"/>
                <a:cs typeface="Times New Roman" pitchFamily="18" charset="0"/>
              </a:rPr>
              <a:t>android:name</a:t>
            </a: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android.intent.action.MAIN</a:t>
            </a:r>
            <a:r>
              <a:rPr lang="en-US" sz="2500" dirty="0" smtClean="0">
                <a:latin typeface="Times New Roman" pitchFamily="18" charset="0"/>
                <a:cs typeface="Times New Roman" pitchFamily="18" charset="0"/>
              </a:rPr>
              <a:t>" /&gt;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&lt;category </a:t>
            </a:r>
            <a:r>
              <a:rPr lang="en-US" sz="2500" dirty="0" err="1" smtClean="0">
                <a:latin typeface="Times New Roman" pitchFamily="18" charset="0"/>
                <a:cs typeface="Times New Roman" pitchFamily="18" charset="0"/>
              </a:rPr>
              <a:t>android:name</a:t>
            </a:r>
            <a:r>
              <a:rPr lang="en-US" sz="2500" dirty="0" smtClean="0">
                <a:latin typeface="Times New Roman" pitchFamily="18" charset="0"/>
                <a:cs typeface="Times New Roman" pitchFamily="18" charset="0"/>
              </a:rPr>
              <a:t>="</a:t>
            </a:r>
            <a:r>
              <a:rPr lang="en-US" sz="2500" dirty="0" err="1" smtClean="0">
                <a:latin typeface="Times New Roman" pitchFamily="18" charset="0"/>
                <a:cs typeface="Times New Roman" pitchFamily="18" charset="0"/>
              </a:rPr>
              <a:t>android.intent.category.LAUNCHER</a:t>
            </a:r>
            <a:r>
              <a:rPr lang="en-US" sz="2500" dirty="0" smtClean="0">
                <a:latin typeface="Times New Roman" pitchFamily="18" charset="0"/>
                <a:cs typeface="Times New Roman" pitchFamily="18" charset="0"/>
              </a:rPr>
              <a:t>" /&gt;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&lt;data </a:t>
            </a:r>
            <a:r>
              <a:rPr lang="en-US" sz="2500" dirty="0" err="1" smtClean="0">
                <a:latin typeface="Times New Roman" pitchFamily="18" charset="0"/>
                <a:cs typeface="Times New Roman" pitchFamily="18" charset="0"/>
              </a:rPr>
              <a:t>android:mimeType</a:t>
            </a:r>
            <a:r>
              <a:rPr lang="en-US" sz="2500" dirty="0" smtClean="0">
                <a:latin typeface="Times New Roman" pitchFamily="18" charset="0"/>
                <a:cs typeface="Times New Roman" pitchFamily="18" charset="0"/>
              </a:rPr>
              <a:t>="text/plain"/&gt;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    &lt;/intent-filter&gt;</a:t>
            </a:r>
            <a:br>
              <a:rPr lang="en-US" sz="2500" dirty="0" smtClean="0">
                <a:latin typeface="Times New Roman" pitchFamily="18" charset="0"/>
                <a:cs typeface="Times New Roman" pitchFamily="18" charset="0"/>
              </a:rPr>
            </a:br>
            <a:r>
              <a:rPr lang="en-US" sz="2500" dirty="0" smtClean="0">
                <a:latin typeface="Times New Roman" pitchFamily="18" charset="0"/>
                <a:cs typeface="Times New Roman" pitchFamily="18" charset="0"/>
              </a:rPr>
              <a:t>&lt;/activity&gt;</a:t>
            </a:r>
            <a:endParaRPr lang="en-US" sz="25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096000" cy="1143000"/>
          </a:xfrm>
        </p:spPr>
        <p:txBody>
          <a:bodyPr>
            <a:normAutofit/>
          </a:bodyPr>
          <a:lstStyle/>
          <a:p>
            <a:pPr>
              <a:lnSpc>
                <a:spcPct val="160000"/>
              </a:lnSpc>
            </a:pPr>
            <a:r>
              <a:rPr lang="en-US" sz="3200" dirty="0" smtClean="0">
                <a:latin typeface="Times New Roman" pitchFamily="18" charset="0"/>
                <a:cs typeface="Times New Roman" pitchFamily="18" charset="0"/>
              </a:rPr>
              <a:t>Android Intent filters Example</a:t>
            </a:r>
          </a:p>
        </p:txBody>
      </p:sp>
      <p:sp>
        <p:nvSpPr>
          <p:cNvPr id="4" name="Date Placeholder 3"/>
          <p:cNvSpPr>
            <a:spLocks noGrp="1"/>
          </p:cNvSpPr>
          <p:nvPr>
            <p:ph type="dt" sz="half" idx="10"/>
          </p:nvPr>
        </p:nvSpPr>
        <p:spPr/>
        <p:txBody>
          <a:bodyPr/>
          <a:lstStyle/>
          <a:p>
            <a:fld id="{895D75F0-FE5E-44CE-82EA-9C68150B1C47}" type="datetime1">
              <a:rPr lang="en-US" smtClean="0"/>
              <a:pPr/>
              <a:t>8/24/2020</a:t>
            </a:fld>
            <a:endParaRPr lang="en-US" dirty="0"/>
          </a:p>
        </p:txBody>
      </p:sp>
      <p:sp>
        <p:nvSpPr>
          <p:cNvPr id="5" name="Footer Placeholder 4"/>
          <p:cNvSpPr>
            <a:spLocks noGrp="1"/>
          </p:cNvSpPr>
          <p:nvPr>
            <p:ph type="ftr" sz="quarter" idx="11"/>
          </p:nvPr>
        </p:nvSpPr>
        <p:spPr>
          <a:xfrm>
            <a:off x="1219200" y="6356350"/>
            <a:ext cx="7391400" cy="365125"/>
          </a:xfrm>
        </p:spPr>
        <p:txBody>
          <a:bodyPr/>
          <a:lstStyle/>
          <a:p>
            <a:r>
              <a:rPr lang="en-US" dirty="0" smtClean="0"/>
              <a:t>SNS DESIGN THINKERS/ </a:t>
            </a:r>
            <a:r>
              <a:rPr lang="en-US" dirty="0" err="1" smtClean="0"/>
              <a:t>Dr.SNSRCAS</a:t>
            </a:r>
            <a:r>
              <a:rPr lang="en-US" dirty="0" smtClean="0"/>
              <a:t> / CS / 18UCS810-Mobile Application Development/UNIT-2/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Rectangle 9"/>
          <p:cNvSpPr/>
          <p:nvPr/>
        </p:nvSpPr>
        <p:spPr>
          <a:xfrm>
            <a:off x="152400" y="1371600"/>
            <a:ext cx="8610600" cy="4970591"/>
          </a:xfrm>
          <a:prstGeom prst="rect">
            <a:avLst/>
          </a:prstGeom>
        </p:spPr>
        <p:txBody>
          <a:bodyPr wrap="square">
            <a:spAutoFit/>
          </a:bodyPr>
          <a:lstStyle/>
          <a:p>
            <a:pPr algn="just"/>
            <a:r>
              <a:rPr lang="en-US" sz="2200" dirty="0" smtClean="0">
                <a:latin typeface="Times New Roman" pitchFamily="18" charset="0"/>
                <a:cs typeface="Times New Roman" pitchFamily="18" charset="0"/>
              </a:rPr>
              <a:t>Create a new android application using android studio and open an </a:t>
            </a:r>
            <a:r>
              <a:rPr lang="en-US" sz="2200" b="1" dirty="0" smtClean="0">
                <a:latin typeface="Times New Roman" pitchFamily="18" charset="0"/>
                <a:cs typeface="Times New Roman" pitchFamily="18" charset="0"/>
              </a:rPr>
              <a:t>activity_main.xml</a:t>
            </a:r>
            <a:r>
              <a:rPr lang="en-US" sz="2200" dirty="0" smtClean="0">
                <a:latin typeface="Times New Roman" pitchFamily="18" charset="0"/>
                <a:cs typeface="Times New Roman" pitchFamily="18" charset="0"/>
              </a:rPr>
              <a:t> file from </a:t>
            </a:r>
            <a:r>
              <a:rPr lang="en-US" sz="2200" b="1" dirty="0" smtClean="0">
                <a:latin typeface="Times New Roman" pitchFamily="18" charset="0"/>
                <a:cs typeface="Times New Roman" pitchFamily="18" charset="0"/>
              </a:rPr>
              <a:t>\</a:t>
            </a:r>
            <a:r>
              <a:rPr lang="en-US" sz="2200" b="1" dirty="0" err="1" smtClean="0">
                <a:latin typeface="Times New Roman" pitchFamily="18" charset="0"/>
                <a:cs typeface="Times New Roman" pitchFamily="18" charset="0"/>
              </a:rPr>
              <a:t>src</a:t>
            </a:r>
            <a:r>
              <a:rPr lang="en-US" sz="2200" b="1" dirty="0" smtClean="0">
                <a:latin typeface="Times New Roman" pitchFamily="18" charset="0"/>
                <a:cs typeface="Times New Roman" pitchFamily="18" charset="0"/>
              </a:rPr>
              <a:t>\main\res\layout</a:t>
            </a:r>
            <a:r>
              <a:rPr lang="en-US" sz="2200" dirty="0" smtClean="0">
                <a:latin typeface="Times New Roman" pitchFamily="18" charset="0"/>
                <a:cs typeface="Times New Roman" pitchFamily="18" charset="0"/>
              </a:rPr>
              <a:t> path</a:t>
            </a:r>
            <a:r>
              <a:rPr lang="en-US" sz="2200" dirty="0" smtClean="0">
                <a:latin typeface="Times New Roman" pitchFamily="18" charset="0"/>
                <a:cs typeface="Times New Roman" pitchFamily="18" charset="0"/>
              </a:rPr>
              <a:t>.</a:t>
            </a:r>
            <a:endParaRPr lang="en-US" dirty="0" smtClean="0"/>
          </a:p>
          <a:p>
            <a:r>
              <a:rPr lang="en-US" sz="2100" b="1" dirty="0" smtClean="0">
                <a:solidFill>
                  <a:schemeClr val="accent6">
                    <a:lumMod val="75000"/>
                  </a:schemeClr>
                </a:solidFill>
                <a:latin typeface="Times New Roman" pitchFamily="18" charset="0"/>
                <a:cs typeface="Times New Roman" pitchFamily="18" charset="0"/>
              </a:rPr>
              <a:t>&lt;?xml version="1.0" encoding="utf-8"?&gt;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&lt;</a:t>
            </a:r>
            <a:r>
              <a:rPr lang="en-US" sz="2100" b="1" dirty="0" err="1" smtClean="0">
                <a:solidFill>
                  <a:schemeClr val="accent6">
                    <a:lumMod val="75000"/>
                  </a:schemeClr>
                </a:solidFill>
                <a:latin typeface="Times New Roman" pitchFamily="18" charset="0"/>
                <a:cs typeface="Times New Roman" pitchFamily="18" charset="0"/>
              </a:rPr>
              <a:t>LinearLayout</a:t>
            </a: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xmlns:android</a:t>
            </a:r>
            <a:r>
              <a:rPr lang="en-US" sz="2100" b="1" dirty="0" smtClean="0">
                <a:solidFill>
                  <a:schemeClr val="accent6">
                    <a:lumMod val="75000"/>
                  </a:schemeClr>
                </a:solidFill>
                <a:latin typeface="Times New Roman" pitchFamily="18" charset="0"/>
                <a:cs typeface="Times New Roman" pitchFamily="18" charset="0"/>
              </a:rPr>
              <a:t>="http://schemas.android.com/apk/res/android"</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android:orientation</a:t>
            </a:r>
            <a:r>
              <a:rPr lang="en-US" sz="2100" b="1" dirty="0" smtClean="0">
                <a:solidFill>
                  <a:schemeClr val="accent6">
                    <a:lumMod val="75000"/>
                  </a:schemeClr>
                </a:solidFill>
                <a:latin typeface="Times New Roman" pitchFamily="18" charset="0"/>
                <a:cs typeface="Times New Roman" pitchFamily="18" charset="0"/>
              </a:rPr>
              <a:t>="vertical" </a:t>
            </a:r>
            <a:r>
              <a:rPr lang="en-US" sz="2100" b="1" dirty="0" err="1" smtClean="0">
                <a:solidFill>
                  <a:schemeClr val="accent6">
                    <a:lumMod val="75000"/>
                  </a:schemeClr>
                </a:solidFill>
                <a:latin typeface="Times New Roman" pitchFamily="18" charset="0"/>
                <a:cs typeface="Times New Roman" pitchFamily="18" charset="0"/>
              </a:rPr>
              <a:t>android:layout_width</a:t>
            </a:r>
            <a:r>
              <a:rPr lang="en-US" sz="2100" b="1" dirty="0" smtClean="0">
                <a:solidFill>
                  <a:schemeClr val="accent6">
                    <a:lumMod val="75000"/>
                  </a:schemeClr>
                </a:solidFill>
                <a:latin typeface="Times New Roman" pitchFamily="18" charset="0"/>
                <a:cs typeface="Times New Roman" pitchFamily="18" charset="0"/>
              </a:rPr>
              <a:t>="</a:t>
            </a:r>
            <a:r>
              <a:rPr lang="en-US" sz="2100" b="1" dirty="0" err="1" smtClean="0">
                <a:solidFill>
                  <a:schemeClr val="accent6">
                    <a:lumMod val="75000"/>
                  </a:schemeClr>
                </a:solidFill>
                <a:latin typeface="Times New Roman" pitchFamily="18" charset="0"/>
                <a:cs typeface="Times New Roman" pitchFamily="18" charset="0"/>
              </a:rPr>
              <a:t>match_parent</a:t>
            </a:r>
            <a:r>
              <a:rPr lang="en-US" sz="2100" b="1" dirty="0" smtClean="0">
                <a:solidFill>
                  <a:schemeClr val="accent6">
                    <a:lumMod val="75000"/>
                  </a:schemeClr>
                </a:solidFill>
                <a:latin typeface="Times New Roman" pitchFamily="18" charset="0"/>
                <a:cs typeface="Times New Roman" pitchFamily="18" charset="0"/>
              </a:rPr>
              <a: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android:layout_height</a:t>
            </a:r>
            <a:r>
              <a:rPr lang="en-US" sz="2100" b="1" dirty="0" smtClean="0">
                <a:solidFill>
                  <a:schemeClr val="accent6">
                    <a:lumMod val="75000"/>
                  </a:schemeClr>
                </a:solidFill>
                <a:latin typeface="Times New Roman" pitchFamily="18" charset="0"/>
                <a:cs typeface="Times New Roman" pitchFamily="18" charset="0"/>
              </a:rPr>
              <a:t>="</a:t>
            </a:r>
            <a:r>
              <a:rPr lang="en-US" sz="2100" b="1" dirty="0" err="1" smtClean="0">
                <a:solidFill>
                  <a:schemeClr val="accent6">
                    <a:lumMod val="75000"/>
                  </a:schemeClr>
                </a:solidFill>
                <a:latin typeface="Times New Roman" pitchFamily="18" charset="0"/>
                <a:cs typeface="Times New Roman" pitchFamily="18" charset="0"/>
              </a:rPr>
              <a:t>match_parent</a:t>
            </a:r>
            <a:r>
              <a:rPr lang="en-US" sz="2100" b="1" dirty="0" smtClean="0">
                <a:solidFill>
                  <a:schemeClr val="accent6">
                    <a:lumMod val="75000"/>
                  </a:schemeClr>
                </a:solidFill>
                <a:latin typeface="Times New Roman" pitchFamily="18" charset="0"/>
                <a:cs typeface="Times New Roman" pitchFamily="18" charset="0"/>
              </a:rPr>
              <a:t>"&gt;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&lt;Button</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android:id</a:t>
            </a:r>
            <a:r>
              <a:rPr lang="en-US" sz="2100" b="1" dirty="0" smtClean="0">
                <a:solidFill>
                  <a:schemeClr val="accent6">
                    <a:lumMod val="75000"/>
                  </a:schemeClr>
                </a:solidFill>
                <a:latin typeface="Times New Roman" pitchFamily="18" charset="0"/>
                <a:cs typeface="Times New Roman" pitchFamily="18" charset="0"/>
              </a:rPr>
              <a:t>="@+id/</a:t>
            </a:r>
            <a:r>
              <a:rPr lang="en-US" sz="2100" b="1" dirty="0" err="1" smtClean="0">
                <a:solidFill>
                  <a:schemeClr val="accent6">
                    <a:lumMod val="75000"/>
                  </a:schemeClr>
                </a:solidFill>
                <a:latin typeface="Times New Roman" pitchFamily="18" charset="0"/>
                <a:cs typeface="Times New Roman" pitchFamily="18" charset="0"/>
              </a:rPr>
              <a:t>sendMail</a:t>
            </a:r>
            <a:r>
              <a:rPr lang="en-US" sz="2100" b="1" dirty="0" smtClean="0">
                <a:solidFill>
                  <a:schemeClr val="accent6">
                    <a:lumMod val="75000"/>
                  </a:schemeClr>
                </a:solidFill>
                <a:latin typeface="Times New Roman" pitchFamily="18" charset="0"/>
                <a:cs typeface="Times New Roman" pitchFamily="18" charset="0"/>
              </a:rPr>
              <a: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android:layout_width</a:t>
            </a:r>
            <a:r>
              <a:rPr lang="en-US" sz="2100" b="1" dirty="0" smtClean="0">
                <a:solidFill>
                  <a:schemeClr val="accent6">
                    <a:lumMod val="75000"/>
                  </a:schemeClr>
                </a:solidFill>
                <a:latin typeface="Times New Roman" pitchFamily="18" charset="0"/>
                <a:cs typeface="Times New Roman" pitchFamily="18" charset="0"/>
              </a:rPr>
              <a:t>="</a:t>
            </a:r>
            <a:r>
              <a:rPr lang="en-US" sz="2100" b="1" dirty="0" err="1" smtClean="0">
                <a:solidFill>
                  <a:schemeClr val="accent6">
                    <a:lumMod val="75000"/>
                  </a:schemeClr>
                </a:solidFill>
                <a:latin typeface="Times New Roman" pitchFamily="18" charset="0"/>
                <a:cs typeface="Times New Roman" pitchFamily="18" charset="0"/>
              </a:rPr>
              <a:t>wrap_content</a:t>
            </a:r>
            <a:r>
              <a:rPr lang="en-US" sz="2100" b="1" dirty="0" smtClean="0">
                <a:solidFill>
                  <a:schemeClr val="accent6">
                    <a:lumMod val="75000"/>
                  </a:schemeClr>
                </a:solidFill>
                <a:latin typeface="Times New Roman" pitchFamily="18" charset="0"/>
                <a:cs typeface="Times New Roman" pitchFamily="18" charset="0"/>
              </a:rPr>
              <a: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android:layout_height</a:t>
            </a:r>
            <a:r>
              <a:rPr lang="en-US" sz="2100" b="1" dirty="0" smtClean="0">
                <a:solidFill>
                  <a:schemeClr val="accent6">
                    <a:lumMod val="75000"/>
                  </a:schemeClr>
                </a:solidFill>
                <a:latin typeface="Times New Roman" pitchFamily="18" charset="0"/>
                <a:cs typeface="Times New Roman" pitchFamily="18" charset="0"/>
              </a:rPr>
              <a:t>="</a:t>
            </a:r>
            <a:r>
              <a:rPr lang="en-US" sz="2100" b="1" dirty="0" err="1" smtClean="0">
                <a:solidFill>
                  <a:schemeClr val="accent6">
                    <a:lumMod val="75000"/>
                  </a:schemeClr>
                </a:solidFill>
                <a:latin typeface="Times New Roman" pitchFamily="18" charset="0"/>
                <a:cs typeface="Times New Roman" pitchFamily="18" charset="0"/>
              </a:rPr>
              <a:t>wrap_content</a:t>
            </a:r>
            <a:r>
              <a:rPr lang="en-US" sz="2100" b="1" dirty="0" smtClean="0">
                <a:solidFill>
                  <a:schemeClr val="accent6">
                    <a:lumMod val="75000"/>
                  </a:schemeClr>
                </a:solidFill>
                <a:latin typeface="Times New Roman" pitchFamily="18" charset="0"/>
                <a:cs typeface="Times New Roman" pitchFamily="18" charset="0"/>
              </a:rPr>
              <a: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android:layout_marginLeft</a:t>
            </a:r>
            <a:r>
              <a:rPr lang="en-US" sz="2100" b="1" dirty="0" smtClean="0">
                <a:solidFill>
                  <a:schemeClr val="accent6">
                    <a:lumMod val="75000"/>
                  </a:schemeClr>
                </a:solidFill>
                <a:latin typeface="Times New Roman" pitchFamily="18" charset="0"/>
                <a:cs typeface="Times New Roman" pitchFamily="18" charset="0"/>
              </a:rPr>
              <a:t>="150dp"</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android:layout_marginTop</a:t>
            </a:r>
            <a:r>
              <a:rPr lang="en-US" sz="2100" b="1" dirty="0" smtClean="0">
                <a:solidFill>
                  <a:schemeClr val="accent6">
                    <a:lumMod val="75000"/>
                  </a:schemeClr>
                </a:solidFill>
                <a:latin typeface="Times New Roman" pitchFamily="18" charset="0"/>
                <a:cs typeface="Times New Roman" pitchFamily="18" charset="0"/>
              </a:rPr>
              <a:t>="230dp"</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        </a:t>
            </a:r>
            <a:r>
              <a:rPr lang="en-US" sz="2100" b="1" dirty="0" err="1" smtClean="0">
                <a:solidFill>
                  <a:schemeClr val="accent6">
                    <a:lumMod val="75000"/>
                  </a:schemeClr>
                </a:solidFill>
                <a:latin typeface="Times New Roman" pitchFamily="18" charset="0"/>
                <a:cs typeface="Times New Roman" pitchFamily="18" charset="0"/>
              </a:rPr>
              <a:t>android:text</a:t>
            </a:r>
            <a:r>
              <a:rPr lang="en-US" sz="2100" b="1" dirty="0" smtClean="0">
                <a:solidFill>
                  <a:schemeClr val="accent6">
                    <a:lumMod val="75000"/>
                  </a:schemeClr>
                </a:solidFill>
                <a:latin typeface="Times New Roman" pitchFamily="18" charset="0"/>
                <a:cs typeface="Times New Roman" pitchFamily="18" charset="0"/>
              </a:rPr>
              <a:t>="Send Mail" /&gt;</a:t>
            </a:r>
            <a:br>
              <a:rPr lang="en-US" sz="2100" b="1" dirty="0" smtClean="0">
                <a:solidFill>
                  <a:schemeClr val="accent6">
                    <a:lumMod val="75000"/>
                  </a:schemeClr>
                </a:solidFill>
                <a:latin typeface="Times New Roman" pitchFamily="18" charset="0"/>
                <a:cs typeface="Times New Roman" pitchFamily="18" charset="0"/>
              </a:rPr>
            </a:br>
            <a:r>
              <a:rPr lang="en-US" sz="2100" b="1" dirty="0" smtClean="0">
                <a:solidFill>
                  <a:schemeClr val="accent6">
                    <a:lumMod val="75000"/>
                  </a:schemeClr>
                </a:solidFill>
                <a:latin typeface="Times New Roman" pitchFamily="18" charset="0"/>
                <a:cs typeface="Times New Roman" pitchFamily="18" charset="0"/>
              </a:rPr>
              <a:t>&lt;/</a:t>
            </a:r>
            <a:r>
              <a:rPr lang="en-US" sz="2100" b="1" dirty="0" err="1" smtClean="0">
                <a:solidFill>
                  <a:schemeClr val="accent6">
                    <a:lumMod val="75000"/>
                  </a:schemeClr>
                </a:solidFill>
                <a:latin typeface="Times New Roman" pitchFamily="18" charset="0"/>
                <a:cs typeface="Times New Roman" pitchFamily="18" charset="0"/>
              </a:rPr>
              <a:t>LinearLayout</a:t>
            </a:r>
            <a:r>
              <a:rPr lang="en-US" sz="2100" b="1" dirty="0" smtClean="0">
                <a:solidFill>
                  <a:schemeClr val="accent6">
                    <a:lumMod val="75000"/>
                  </a:schemeClr>
                </a:solidFill>
                <a:latin typeface="Times New Roman" pitchFamily="18" charset="0"/>
                <a:cs typeface="Times New Roman" pitchFamily="18" charset="0"/>
              </a:rPr>
              <a:t>&gt;</a:t>
            </a:r>
            <a:endParaRPr lang="en-US" sz="2100" b="1" dirty="0">
              <a:solidFill>
                <a:schemeClr val="accent6">
                  <a:lumMod val="75000"/>
                </a:schemeClr>
              </a:solidFill>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D3BA866-E2FD-4CCE-8E64-305895838EE0}" type="datetime1">
              <a:rPr lang="en-US" smtClean="0"/>
              <a:pPr/>
              <a:t>8/24/2020</a:t>
            </a:fld>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smtClean="0"/>
              <a:t>SNS DESIGN THINKERS/ Dr.SNSRCAS / CS / 18UCS810-Mobile Application Development/UNIT-2/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TextBox 9"/>
          <p:cNvSpPr txBox="1"/>
          <p:nvPr/>
        </p:nvSpPr>
        <p:spPr>
          <a:xfrm>
            <a:off x="1828800" y="685800"/>
            <a:ext cx="5638800" cy="523220"/>
          </a:xfrm>
          <a:prstGeom prst="rect">
            <a:avLst/>
          </a:prstGeom>
          <a:noFill/>
        </p:spPr>
        <p:txBody>
          <a:bodyPr wrap="square" rtlCol="0">
            <a:spAutoFit/>
          </a:bodyPr>
          <a:lstStyle/>
          <a:p>
            <a:pPr algn="ctr"/>
            <a:r>
              <a:rPr lang="en-US" sz="2800" dirty="0" smtClean="0">
                <a:latin typeface="Times New Roman" pitchFamily="18" charset="0"/>
                <a:cs typeface="Times New Roman" pitchFamily="18" charset="0"/>
              </a:rPr>
              <a:t>Example</a:t>
            </a:r>
            <a:endParaRPr lang="en-US" sz="2800" dirty="0">
              <a:latin typeface="Times New Roman" pitchFamily="18" charset="0"/>
              <a:cs typeface="Times New Roman" pitchFamily="18" charset="0"/>
            </a:endParaRPr>
          </a:p>
        </p:txBody>
      </p:sp>
      <p:pic>
        <p:nvPicPr>
          <p:cNvPr id="11" name="Content Placeholder 10" descr="email.jpg"/>
          <p:cNvPicPr>
            <a:picLocks noGrp="1" noChangeAspect="1"/>
          </p:cNvPicPr>
          <p:nvPr>
            <p:ph idx="1"/>
          </p:nvPr>
        </p:nvPicPr>
        <p:blipFill>
          <a:blip r:embed="rId4" cstate="print"/>
          <a:stretch>
            <a:fillRect/>
          </a:stretch>
        </p:blipFill>
        <p:spPr>
          <a:xfrm>
            <a:off x="1447800" y="1600200"/>
            <a:ext cx="6477000" cy="4419600"/>
          </a:xfrm>
        </p:spPr>
      </p:pic>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274638"/>
            <a:ext cx="6553200" cy="868362"/>
          </a:xfrm>
        </p:spPr>
        <p:txBody>
          <a:bodyPr>
            <a:normAutofit fontScale="90000"/>
          </a:bodyPr>
          <a:lstStyle/>
          <a:p>
            <a:pPr fontAlgn="base"/>
            <a:r>
              <a:rPr lang="en-US" dirty="0" smtClean="0"/>
              <a:t/>
            </a:r>
            <a:br>
              <a:rPr lang="en-US" dirty="0" smtClean="0"/>
            </a:br>
            <a:r>
              <a:rPr lang="en-US" sz="3600" dirty="0" smtClean="0">
                <a:latin typeface="Times New Roman" pitchFamily="18" charset="0"/>
                <a:cs typeface="Times New Roman" pitchFamily="18" charset="0"/>
              </a:rPr>
              <a:t>In Android Manifest file</a:t>
            </a:r>
            <a:r>
              <a:rPr lang="en-US" sz="3600" dirty="0" smtClean="0">
                <a:latin typeface="Times New Roman" pitchFamily="18" charset="0"/>
                <a:cs typeface="Times New Roman" pitchFamily="18" charset="0"/>
              </a:rPr>
              <a:t/>
            </a:r>
            <a:br>
              <a:rPr lang="en-US" sz="3600" dirty="0" smtClean="0">
                <a:latin typeface="Times New Roman" pitchFamily="18" charset="0"/>
                <a:cs typeface="Times New Roman" pitchFamily="18" charset="0"/>
              </a:rPr>
            </a:br>
            <a:endParaRPr lang="en-US" sz="3600" dirty="0">
              <a:latin typeface="Times New Roman" pitchFamily="18" charset="0"/>
              <a:cs typeface="Times New Roman" pitchFamily="18" charset="0"/>
            </a:endParaRPr>
          </a:p>
        </p:txBody>
      </p:sp>
      <p:sp>
        <p:nvSpPr>
          <p:cNvPr id="4" name="Date Placeholder 3"/>
          <p:cNvSpPr>
            <a:spLocks noGrp="1"/>
          </p:cNvSpPr>
          <p:nvPr>
            <p:ph type="dt" sz="half" idx="10"/>
          </p:nvPr>
        </p:nvSpPr>
        <p:spPr/>
        <p:txBody>
          <a:bodyPr/>
          <a:lstStyle/>
          <a:p>
            <a:fld id="{6FE2AEA8-533E-4888-847D-B04BAEF0F05E}" type="datetime1">
              <a:rPr lang="en-US" smtClean="0"/>
              <a:pPr/>
              <a:t>8/24/2020</a:t>
            </a:fld>
            <a:endParaRPr lang="en-US" dirty="0"/>
          </a:p>
        </p:txBody>
      </p:sp>
      <p:sp>
        <p:nvSpPr>
          <p:cNvPr id="5" name="Footer Placeholder 4"/>
          <p:cNvSpPr>
            <a:spLocks noGrp="1"/>
          </p:cNvSpPr>
          <p:nvPr>
            <p:ph type="ftr" sz="quarter" idx="11"/>
          </p:nvPr>
        </p:nvSpPr>
        <p:spPr>
          <a:xfrm>
            <a:off x="1447800" y="6356350"/>
            <a:ext cx="7162800" cy="365125"/>
          </a:xfrm>
        </p:spPr>
        <p:txBody>
          <a:bodyPr/>
          <a:lstStyle/>
          <a:p>
            <a:r>
              <a:rPr lang="en-US" smtClean="0"/>
              <a:t>SNS DESIGN THINKERS/ Dr.SNSRCAS / CS / 18UCS810-Mobile Application Development/UNIT-2/ Ms R.SARANYA</a:t>
            </a:r>
            <a:endParaRPr lang="en-US" dirty="0"/>
          </a:p>
        </p:txBody>
      </p:sp>
      <p:pic>
        <p:nvPicPr>
          <p:cNvPr id="6" name="Picture 5"/>
          <p:cNvPicPr>
            <a:picLocks noChangeAspect="1"/>
          </p:cNvPicPr>
          <p:nvPr/>
        </p:nvPicPr>
        <p:blipFill>
          <a:blip r:embed="rId2" cstate="print"/>
          <a:stretch>
            <a:fillRect/>
          </a:stretch>
        </p:blipFill>
        <p:spPr>
          <a:xfrm>
            <a:off x="113824" y="182880"/>
            <a:ext cx="952976" cy="1087120"/>
          </a:xfrm>
          <a:prstGeom prst="rect">
            <a:avLst/>
          </a:prstGeom>
        </p:spPr>
      </p:pic>
      <p:pic>
        <p:nvPicPr>
          <p:cNvPr id="7" name="Google Shape;169;p1"/>
          <p:cNvPicPr preferRelativeResize="0"/>
          <p:nvPr/>
        </p:nvPicPr>
        <p:blipFill rotWithShape="1">
          <a:blip r:embed="rId3" cstate="print"/>
          <a:srcRect/>
          <a:stretch>
            <a:fillRect/>
          </a:stretch>
        </p:blipFill>
        <p:spPr>
          <a:xfrm>
            <a:off x="8001000" y="228600"/>
            <a:ext cx="885825" cy="842010"/>
          </a:xfrm>
          <a:prstGeom prst="rect">
            <a:avLst/>
          </a:prstGeom>
          <a:noFill/>
          <a:ln>
            <a:noFill/>
          </a:ln>
        </p:spPr>
      </p:pic>
      <p:sp>
        <p:nvSpPr>
          <p:cNvPr id="10" name="Content Placeholder 9"/>
          <p:cNvSpPr>
            <a:spLocks noGrp="1"/>
          </p:cNvSpPr>
          <p:nvPr>
            <p:ph idx="1"/>
          </p:nvPr>
        </p:nvSpPr>
        <p:spPr>
          <a:xfrm>
            <a:off x="457200" y="1447800"/>
            <a:ext cx="8229600" cy="4525963"/>
          </a:xfrm>
        </p:spPr>
        <p:txBody>
          <a:bodyPr>
            <a:normAutofit/>
          </a:bodyPr>
          <a:lstStyle/>
          <a:p>
            <a:pPr algn="just"/>
            <a:r>
              <a:rPr lang="en-US" sz="2800" b="1" dirty="0" smtClean="0">
                <a:latin typeface="Times New Roman" pitchFamily="18" charset="0"/>
                <a:cs typeface="Times New Roman" pitchFamily="18" charset="0"/>
              </a:rPr>
              <a:t>action</a:t>
            </a:r>
            <a:r>
              <a:rPr lang="en-US" sz="2800" dirty="0" smtClean="0">
                <a:latin typeface="Times New Roman" pitchFamily="18" charset="0"/>
                <a:cs typeface="Times New Roman" pitchFamily="18" charset="0"/>
              </a:rPr>
              <a:t> - we use this property to define that the activity can perform </a:t>
            </a:r>
            <a:r>
              <a:rPr lang="en-US" sz="2800" b="1" dirty="0" smtClean="0">
                <a:latin typeface="Times New Roman" pitchFamily="18" charset="0"/>
                <a:cs typeface="Times New Roman" pitchFamily="18" charset="0"/>
              </a:rPr>
              <a:t>SEND</a:t>
            </a:r>
            <a:r>
              <a:rPr lang="en-US" sz="2800" dirty="0" smtClean="0">
                <a:latin typeface="Times New Roman" pitchFamily="18" charset="0"/>
                <a:cs typeface="Times New Roman" pitchFamily="18" charset="0"/>
              </a:rPr>
              <a:t> action.</a:t>
            </a:r>
          </a:p>
          <a:p>
            <a:pPr algn="just">
              <a:buNone/>
            </a:pPr>
            <a:endParaRPr lang="en-US" sz="2800" dirty="0" smtClean="0">
              <a:latin typeface="Times New Roman" pitchFamily="18" charset="0"/>
              <a:cs typeface="Times New Roman" pitchFamily="18" charset="0"/>
            </a:endParaRPr>
          </a:p>
          <a:p>
            <a:pPr algn="just"/>
            <a:r>
              <a:rPr lang="en-US" sz="2800" b="1" dirty="0" smtClean="0">
                <a:latin typeface="Times New Roman" pitchFamily="18" charset="0"/>
                <a:cs typeface="Times New Roman" pitchFamily="18" charset="0"/>
              </a:rPr>
              <a:t>category</a:t>
            </a:r>
            <a:r>
              <a:rPr lang="en-US" sz="2800" dirty="0" smtClean="0">
                <a:latin typeface="Times New Roman" pitchFamily="18" charset="0"/>
                <a:cs typeface="Times New Roman" pitchFamily="18" charset="0"/>
              </a:rPr>
              <a:t> - we included the </a:t>
            </a:r>
            <a:r>
              <a:rPr lang="en-US" sz="2800" b="1" dirty="0" smtClean="0">
                <a:latin typeface="Times New Roman" pitchFamily="18" charset="0"/>
                <a:cs typeface="Times New Roman" pitchFamily="18" charset="0"/>
              </a:rPr>
              <a:t>DEFAULT</a:t>
            </a:r>
            <a:r>
              <a:rPr lang="en-US" sz="2800" dirty="0" smtClean="0">
                <a:latin typeface="Times New Roman" pitchFamily="18" charset="0"/>
                <a:cs typeface="Times New Roman" pitchFamily="18" charset="0"/>
              </a:rPr>
              <a:t> category for this activity to be able to receive implicit intents.</a:t>
            </a:r>
          </a:p>
          <a:p>
            <a:pPr algn="just">
              <a:buNone/>
            </a:pPr>
            <a:r>
              <a:rPr lang="en-US" sz="2800" dirty="0" smtClean="0">
                <a:latin typeface="Times New Roman" pitchFamily="18" charset="0"/>
                <a:cs typeface="Times New Roman" pitchFamily="18" charset="0"/>
              </a:rPr>
              <a:t> </a:t>
            </a:r>
          </a:p>
          <a:p>
            <a:pPr algn="just"/>
            <a:r>
              <a:rPr lang="en-US" sz="2800" b="1" dirty="0" smtClean="0">
                <a:latin typeface="Times New Roman" pitchFamily="18" charset="0"/>
                <a:cs typeface="Times New Roman" pitchFamily="18" charset="0"/>
              </a:rPr>
              <a:t>data</a:t>
            </a:r>
            <a:r>
              <a:rPr lang="en-US" sz="2800" dirty="0" smtClean="0">
                <a:latin typeface="Times New Roman" pitchFamily="18" charset="0"/>
                <a:cs typeface="Times New Roman" pitchFamily="18" charset="0"/>
              </a:rPr>
              <a:t> - the type of data the activity can send.</a:t>
            </a:r>
          </a:p>
          <a:p>
            <a:pPr marL="0" indent="0" algn="just">
              <a:lnSpc>
                <a:spcPct val="150000"/>
              </a:lnSpc>
              <a:buNone/>
            </a:pPr>
            <a:endParaRPr lang="en-US" sz="2500" dirty="0" smtClean="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1609</TotalTime>
  <Words>263</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Dr.SNS RAJALAKSHMI COLLEGE OF ARTS AND SCIENCE (AUTONOMOUS) COIMBATORE-641049 Accredited by NAAC(Cycle III) with “A+” Grade Recognised by UGC, Approved by AICTE, New Delhi and Affiliated to Bharathiar University, Coimbatore. </vt:lpstr>
      <vt:lpstr>Slide 2</vt:lpstr>
      <vt:lpstr>Slide 3</vt:lpstr>
      <vt:lpstr>SYNTAX:Intent filters</vt:lpstr>
      <vt:lpstr>Types of Elements</vt:lpstr>
      <vt:lpstr>Intent filters in Manifest file</vt:lpstr>
      <vt:lpstr>Android Intent filters Example</vt:lpstr>
      <vt:lpstr>Slide 8</vt:lpstr>
      <vt:lpstr> In Android Manifest file </vt:lpstr>
      <vt:lpstr>  </vt:lpstr>
      <vt:lpstr>Slide 11</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Dr.SNS RAJALAKSHMI COLLEGE OF ARTS AND SCIENCE (AUTONOMOUS) COIMBATORE-641049 Accredited by NAAC(Cycle III) with “A+” Grade Recognised by UGC, Approved by AICTE, New Delhi and Affiliated to Bharathiar University, Coimbatore.</dc:title>
  <dc:creator>ACER</dc:creator>
  <cp:lastModifiedBy>ACER</cp:lastModifiedBy>
  <cp:revision>156</cp:revision>
  <dcterms:created xsi:type="dcterms:W3CDTF">2020-07-23T06:35:12Z</dcterms:created>
  <dcterms:modified xsi:type="dcterms:W3CDTF">2020-08-24T10:04:52Z</dcterms:modified>
</cp:coreProperties>
</file>